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drawings/drawing1.xml" ContentType="application/vnd.openxmlformats-officedocument.drawingml.chartshapes+xml"/>
  <Override PartName="/ppt/charts/chart7.xml" ContentType="application/vnd.openxmlformats-officedocument.drawingml.chart+xml"/>
  <Override PartName="/ppt/drawings/drawing2.xml" ContentType="application/vnd.openxmlformats-officedocument.drawingml.chartshapes+xml"/>
  <Override PartName="/ppt/charts/chart8.xml" ContentType="application/vnd.openxmlformats-officedocument.drawingml.chart+xml"/>
  <Override PartName="/ppt/drawings/drawing3.xml" ContentType="application/vnd.openxmlformats-officedocument.drawingml.chartshapes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notesSlides/notesSlide6.xml" ContentType="application/vnd.openxmlformats-officedocument.presentationml.notesSlide+xml"/>
  <Override PartName="/ppt/charts/chart13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2"/>
  </p:notesMasterIdLst>
  <p:sldIdLst>
    <p:sldId id="256" r:id="rId2"/>
    <p:sldId id="338" r:id="rId3"/>
    <p:sldId id="261" r:id="rId4"/>
    <p:sldId id="257" r:id="rId5"/>
    <p:sldId id="288" r:id="rId6"/>
    <p:sldId id="301" r:id="rId7"/>
    <p:sldId id="274" r:id="rId8"/>
    <p:sldId id="275" r:id="rId9"/>
    <p:sldId id="278" r:id="rId10"/>
    <p:sldId id="350" r:id="rId11"/>
    <p:sldId id="351" r:id="rId12"/>
    <p:sldId id="352" r:id="rId13"/>
    <p:sldId id="299" r:id="rId14"/>
    <p:sldId id="320" r:id="rId15"/>
    <p:sldId id="304" r:id="rId16"/>
    <p:sldId id="334" r:id="rId17"/>
    <p:sldId id="353" r:id="rId18"/>
    <p:sldId id="354" r:id="rId19"/>
    <p:sldId id="310" r:id="rId20"/>
    <p:sldId id="337" r:id="rId21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6699"/>
    <a:srgbClr val="FFFF99"/>
    <a:srgbClr val="99FFCC"/>
    <a:srgbClr val="CD88F4"/>
    <a:srgbClr val="FFCC99"/>
    <a:srgbClr val="CCECFF"/>
    <a:srgbClr val="FF99FF"/>
    <a:srgbClr val="FFFFFF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577" autoAdjust="0"/>
    <p:restoredTop sz="96800" autoAdjust="0"/>
  </p:normalViewPr>
  <p:slideViewPr>
    <p:cSldViewPr>
      <p:cViewPr>
        <p:scale>
          <a:sx n="90" d="100"/>
          <a:sy n="90" d="100"/>
        </p:scale>
        <p:origin x="-2562" y="-6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Id3\peo\&#1054;&#1073;&#1097;&#1080;&#1077;%20&#1076;&#1086;&#1082;&#1091;&#1084;&#1077;&#1085;&#1090;&#1099;\&#1041;&#1072;&#1083;&#1072;&#1085;&#1089;&#1086;&#1074;&#1072;&#1103;%202019\&#1075;&#1086;&#1076;\&#1055;&#1088;&#1077;&#1079;&#1077;&#1085;&#1090;&#1072;&#1094;&#1080;&#1103;\&#1043;&#1088;&#1072;&#1092;&#1080;&#1082;&#1080;_09.04.2020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Id3\peo\&#1054;&#1073;&#1097;&#1080;&#1077;%20&#1076;&#1086;&#1082;&#1091;&#1084;&#1077;&#1085;&#1090;&#1099;\&#1041;&#1072;&#1083;&#1072;&#1085;&#1089;&#1086;&#1074;&#1072;&#1103;%202019\&#1075;&#1086;&#1076;\&#1055;&#1088;&#1077;&#1079;&#1077;&#1085;&#1090;&#1072;&#1094;&#1080;&#1103;\&#1086;&#1090;&#1079;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\\Id3\peo\&#1054;&#1073;&#1097;&#1080;&#1077;%20&#1076;&#1086;&#1082;&#1091;&#1084;&#1077;&#1085;&#1090;&#1099;\&#1041;&#1072;&#1083;&#1072;&#1085;&#1089;&#1086;&#1074;&#1072;&#1103;%202019\&#1075;&#1086;&#1076;\&#1055;&#1088;&#1077;&#1079;&#1077;&#1085;&#1090;&#1072;&#1094;&#1080;&#1103;\&#1086;&#1090;&#1079;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\\Id3\peo\&#1054;&#1073;&#1097;&#1080;&#1077;%20&#1076;&#1086;&#1082;&#1091;&#1084;&#1077;&#1085;&#1090;&#1099;\&#1041;&#1072;&#1083;&#1072;&#1085;&#1089;&#1086;&#1074;&#1072;&#1103;%202019\&#1075;&#1086;&#1076;\&#1055;&#1088;&#1077;&#1079;&#1077;&#1085;&#1090;&#1072;&#1094;&#1080;&#1103;\&#1086;&#1090;&#1079;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\\Id3\peo\&#1054;&#1073;&#1097;&#1080;&#1077;%20&#1076;&#1086;&#1082;&#1091;&#1084;&#1077;&#1085;&#1090;&#1099;\&#1041;&#1072;&#1083;&#1072;&#1085;&#1089;&#1086;&#1074;&#1072;&#1103;%202019\&#1075;&#1086;&#1076;\&#1055;&#1088;&#1077;&#1079;&#1077;&#1085;&#1090;&#1072;&#1094;&#1080;&#1103;\&#1086;&#1090;&#1079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Id3\peo\&#1054;&#1073;&#1097;&#1080;&#1077;%20&#1076;&#1086;&#1082;&#1091;&#1084;&#1077;&#1085;&#1090;&#1099;\&#1041;&#1072;&#1083;&#1072;&#1085;&#1089;&#1086;&#1074;&#1072;&#1103;%202019\&#1075;&#1086;&#1076;\&#1055;&#1088;&#1077;&#1079;&#1077;&#1085;&#1090;&#1072;&#1094;&#1080;&#1103;\&#1043;&#1088;&#1072;&#1092;&#1080;&#1082;&#1080;_09.04.2020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Id3\peo\&#1054;&#1073;&#1097;&#1080;&#1077;%20&#1076;&#1086;&#1082;&#1091;&#1084;&#1077;&#1085;&#1090;&#1099;\&#1041;&#1072;&#1083;&#1072;&#1085;&#1089;&#1086;&#1074;&#1072;&#1103;%202019\&#1075;&#1086;&#1076;\&#1055;&#1088;&#1077;&#1079;&#1077;&#1085;&#1090;&#1072;&#1094;&#1080;&#1103;\&#1043;&#1088;&#1072;&#1092;&#1080;&#1082;&#1080;_09.04.2020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Id3\peo\&#1054;&#1073;&#1097;&#1080;&#1077;%20&#1076;&#1086;&#1082;&#1091;&#1084;&#1077;&#1085;&#1090;&#1099;\&#1041;&#1072;&#1083;&#1072;&#1085;&#1089;&#1086;&#1074;&#1072;&#1103;%202019\&#1075;&#1086;&#1076;\&#1055;&#1088;&#1077;&#1079;&#1077;&#1085;&#1090;&#1072;&#1094;&#1080;&#1103;\&#1043;&#1088;&#1072;&#1092;&#1080;&#1082;&#1080;_09.04.2020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2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3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Excel4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Id3\peo\&#1054;&#1073;&#1097;&#1080;&#1077;%20&#1076;&#1086;&#1082;&#1091;&#1084;&#1077;&#1085;&#1090;&#1099;\&#1041;&#1072;&#1083;&#1072;&#1085;&#1089;&#1086;&#1074;&#1072;&#1103;%202019\&#1075;&#1086;&#1076;\&#1055;&#1088;&#1077;&#1079;&#1077;&#1085;&#1090;&#1072;&#1094;&#1080;&#1103;\&#1086;&#1090;&#1079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/>
              <a:t>Объем транспортной работы за 2016-2019 гг., млн. км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1.5842267714592417E-2"/>
          <c:y val="0.18742805325382267"/>
          <c:w val="0.96831546457081519"/>
          <c:h val="0.59578643071699589"/>
        </c:manualLayout>
      </c:layout>
      <c:lineChart>
        <c:grouping val="standard"/>
        <c:varyColors val="0"/>
        <c:ser>
          <c:idx val="0"/>
          <c:order val="0"/>
          <c:tx>
            <c:strRef>
              <c:f>'пробег (2)'!$C$12</c:f>
              <c:strCache>
                <c:ptCount val="1"/>
                <c:pt idx="0">
                  <c:v>Всего</c:v>
                </c:pt>
              </c:strCache>
            </c:strRef>
          </c:tx>
          <c:spPr>
            <a:ln>
              <a:solidFill>
                <a:srgbClr val="00B050"/>
              </a:solidFill>
            </a:ln>
          </c:spPr>
          <c:marker>
            <c:spPr>
              <a:solidFill>
                <a:srgbClr val="00B050"/>
              </a:solidFill>
              <a:ln>
                <a:solidFill>
                  <a:srgbClr val="00B050"/>
                </a:solidFill>
              </a:ln>
            </c:spPr>
          </c:marker>
          <c:dLbls>
            <c:dLbl>
              <c:idx val="1"/>
              <c:layout>
                <c:manualLayout>
                  <c:x val="-9.7213915521362042E-3"/>
                  <c:y val="6.649596497687758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6.8409792403921806E-3"/>
                  <c:y val="5.696249329560480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'пробег (2)'!$D$11:$G$11</c:f>
              <c:numCache>
                <c:formatCode>General</c:formatCode>
                <c:ptCount val="4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</c:numCache>
            </c:numRef>
          </c:cat>
          <c:val>
            <c:numRef>
              <c:f>'пробег (2)'!$D$12:$G$12</c:f>
              <c:numCache>
                <c:formatCode>##,#0\,0</c:formatCode>
                <c:ptCount val="4"/>
                <c:pt idx="0">
                  <c:v>63.048999999999999</c:v>
                </c:pt>
                <c:pt idx="1">
                  <c:v>63.576800000000006</c:v>
                </c:pt>
                <c:pt idx="2">
                  <c:v>65.395699999999991</c:v>
                </c:pt>
                <c:pt idx="3">
                  <c:v>66.170600000000007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'пробег (2)'!$C$13</c:f>
              <c:strCache>
                <c:ptCount val="1"/>
                <c:pt idx="0">
                  <c:v>Трамвай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b="1"/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'пробег (2)'!$D$11:$G$11</c:f>
              <c:numCache>
                <c:formatCode>General</c:formatCode>
                <c:ptCount val="4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</c:numCache>
            </c:numRef>
          </c:cat>
          <c:val>
            <c:numRef>
              <c:f>'пробег (2)'!$D$13:$G$13</c:f>
              <c:numCache>
                <c:formatCode>##,#0\,0</c:formatCode>
                <c:ptCount val="4"/>
                <c:pt idx="0">
                  <c:v>34.367899999999999</c:v>
                </c:pt>
                <c:pt idx="1">
                  <c:v>34.038499999999999</c:v>
                </c:pt>
                <c:pt idx="2">
                  <c:v>33.301600000000001</c:v>
                </c:pt>
                <c:pt idx="3">
                  <c:v>33.515500000000003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'пробег (2)'!$C$14</c:f>
              <c:strCache>
                <c:ptCount val="1"/>
                <c:pt idx="0">
                  <c:v>Троллейбус</c:v>
                </c:pt>
              </c:strCache>
            </c:strRef>
          </c:tx>
          <c:spPr>
            <a:ln>
              <a:solidFill>
                <a:srgbClr val="00B0F0"/>
              </a:solidFill>
            </a:ln>
          </c:spPr>
          <c:marker>
            <c:spPr>
              <a:solidFill>
                <a:srgbClr val="00B0F0"/>
              </a:solidFill>
              <a:ln>
                <a:solidFill>
                  <a:srgbClr val="00B0F0"/>
                </a:solidFill>
              </a:ln>
            </c:spPr>
          </c:marker>
          <c:dLbls>
            <c:dLbl>
              <c:idx val="0"/>
              <c:layout>
                <c:manualLayout>
                  <c:x val="-3.2705157974987062E-2"/>
                  <c:y val="6.88388947986794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3.122696137483923E-2"/>
                  <c:y val="5.885137788412488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2.9748764774691412E-2"/>
                  <c:y val="5.885137788412488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3.5661551175282691E-2"/>
                  <c:y val="5.885111574457331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'пробег (2)'!$D$11:$G$11</c:f>
              <c:numCache>
                <c:formatCode>General</c:formatCode>
                <c:ptCount val="4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</c:numCache>
            </c:numRef>
          </c:cat>
          <c:val>
            <c:numRef>
              <c:f>'пробег (2)'!$D$14:$G$14</c:f>
              <c:numCache>
                <c:formatCode>##,#0\,0</c:formatCode>
                <c:ptCount val="4"/>
                <c:pt idx="0">
                  <c:v>28.681099999999997</c:v>
                </c:pt>
                <c:pt idx="1">
                  <c:v>29.5383</c:v>
                </c:pt>
                <c:pt idx="2">
                  <c:v>32.094099999999997</c:v>
                </c:pt>
                <c:pt idx="3">
                  <c:v>32.655099999999997</c:v>
                </c:pt>
              </c:numCache>
            </c:numRef>
          </c:val>
          <c:smooth val="0"/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68204800"/>
        <c:axId val="68218880"/>
      </c:lineChart>
      <c:catAx>
        <c:axId val="682048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68218880"/>
        <c:crosses val="autoZero"/>
        <c:auto val="1"/>
        <c:lblAlgn val="ctr"/>
        <c:lblOffset val="100"/>
        <c:noMultiLvlLbl val="0"/>
      </c:catAx>
      <c:valAx>
        <c:axId val="68218880"/>
        <c:scaling>
          <c:orientation val="minMax"/>
          <c:min val="10"/>
        </c:scaling>
        <c:delete val="1"/>
        <c:axPos val="l"/>
        <c:majorGridlines/>
        <c:numFmt formatCode="##,#0\,0" sourceLinked="1"/>
        <c:majorTickMark val="out"/>
        <c:minorTickMark val="none"/>
        <c:tickLblPos val="nextTo"/>
        <c:crossAx val="68204800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4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/>
              <a:t>Водители троллейбуса</a:t>
            </a:r>
          </a:p>
        </c:rich>
      </c:tx>
      <c:layout>
        <c:manualLayout>
          <c:xMode val="edge"/>
          <c:yMode val="edge"/>
          <c:x val="0.26371121591596725"/>
          <c:y val="1.3630640366558595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1619644812552642"/>
          <c:y val="0.16868766124751572"/>
          <c:w val="0.88380355187447357"/>
          <c:h val="0.66235618881852631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"/>
            <c:invertIfNegative val="0"/>
            <c:bubble3D val="0"/>
            <c:spPr>
              <a:solidFill>
                <a:srgbClr val="00B0F0"/>
              </a:solidFill>
            </c:spPr>
          </c:dPt>
          <c:dPt>
            <c:idx val="2"/>
            <c:invertIfNegative val="0"/>
            <c:bubble3D val="0"/>
            <c:spPr>
              <a:solidFill>
                <a:srgbClr val="FF6600"/>
              </a:solidFill>
            </c:spPr>
          </c:dPt>
          <c:dPt>
            <c:idx val="3"/>
            <c:invertIfNegative val="0"/>
            <c:bubble3D val="0"/>
            <c:spPr>
              <a:solidFill>
                <a:srgbClr val="7030A0"/>
              </a:solidFill>
            </c:spPr>
          </c:dPt>
          <c:dLbls>
            <c:dLbl>
              <c:idx val="0"/>
              <c:layout>
                <c:manualLayout>
                  <c:x val="-5.1958863419737113E-4"/>
                  <c:y val="6.10078818402893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2.3097131479366075E-3"/>
                  <c:y val="1.201641175671838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2.6203655914504532E-3"/>
                  <c:y val="-3.331419965682802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3.3011918127996013E-3"/>
                  <c:y val="-3.72531910034687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9687160527658176E-2"/>
                  <c:y val="-2.490717564233968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2.3074478013609512E-2"/>
                  <c:y val="-2.34748025887845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ru-RU" sz="1400" b="0" i="0" u="none" strike="noStrike" kern="1200" baseline="0">
                    <a:solidFill>
                      <a:prstClr val="black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('C:\Users\id_ootiz3\Documents\Танюшке от Светы\Документы к баланс ком и год отч\Отчет 2019 год\[Численность 2013-2019.xls]9 месяцев'!$K$4;'C:\Users\id_ootiz3\Documents\Танюшке от Светы\Документы к баланс ком и год отч\Отчет 2019 год\[Численность 2013-2019.xls]9 месяцев'!$M$4;'C:\Users\id_ootiz3\Documents\Танюшке от Светы\Документы к баланс ком и год отч\Отчет 2019 год\[Численность 2013-2019.xls]9 месяцев'!$O$4;'C:\Users\id_ootiz3\Documents\Танюшке от Светы\Документы к баланс ком и год отч\Отчет 2019 год\[Численность 2013-2019.xls]9 месяцев'!$Q$4)</c:f>
              <c:numCache>
                <c:formatCode>General</c:formatCode>
                <c:ptCount val="4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</c:numCache>
            </c:numRef>
          </c:cat>
          <c:val>
            <c:numRef>
              <c:f>('C:\Users\id_ootiz3\Documents\Танюшке от Светы\Документы к баланс ком и год отч\Отчет 2019 год\[Численность 2013-2019.xls]год'!$K$4;'C:\Users\id_ootiz3\Documents\Танюшке от Светы\Документы к баланс ком и год отч\Отчет 2019 год\[Численность 2013-2019.xls]год'!$M$4;'C:\Users\id_ootiz3\Documents\Танюшке от Светы\Документы к баланс ком и год отч\Отчет 2019 год\[Численность 2013-2019.xls]год'!$O$4;'C:\Users\id_ootiz3\Documents\Танюшке от Светы\Документы к баланс ком и год отч\Отчет 2019 год\[Численность 2013-2019.xls]год'!$Q$4)</c:f>
              <c:numCache>
                <c:formatCode>General</c:formatCode>
                <c:ptCount val="4"/>
                <c:pt idx="0">
                  <c:v>1457</c:v>
                </c:pt>
                <c:pt idx="1">
                  <c:v>1515</c:v>
                </c:pt>
                <c:pt idx="2">
                  <c:v>1592</c:v>
                </c:pt>
                <c:pt idx="3">
                  <c:v>1653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8897152"/>
        <c:axId val="78898688"/>
      </c:barChart>
      <c:catAx>
        <c:axId val="788971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/>
            </a:pPr>
            <a:endParaRPr lang="ru-RU"/>
          </a:p>
        </c:txPr>
        <c:crossAx val="7889868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78898688"/>
        <c:scaling>
          <c:logBase val="10"/>
          <c:orientation val="minMax"/>
          <c:max val="2000"/>
          <c:min val="500"/>
        </c:scaling>
        <c:delete val="1"/>
        <c:axPos val="l"/>
        <c:numFmt formatCode="General" sourceLinked="1"/>
        <c:majorTickMark val="out"/>
        <c:minorTickMark val="none"/>
        <c:tickLblPos val="nextTo"/>
        <c:crossAx val="788971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4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Ремонтно-вспомогательные </a:t>
            </a:r>
            <a:r>
              <a:rPr lang="ru-RU" dirty="0"/>
              <a:t>рабочие</a:t>
            </a:r>
          </a:p>
        </c:rich>
      </c:tx>
      <c:layout>
        <c:manualLayout>
          <c:xMode val="edge"/>
          <c:yMode val="edge"/>
          <c:x val="0.16758260381614848"/>
          <c:y val="3.8464090409707562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6.7598421267693415E-2"/>
          <c:y val="0.3083076239392204"/>
          <c:w val="0.88229815331253214"/>
          <c:h val="0.51275178826284262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"/>
            <c:invertIfNegative val="0"/>
            <c:bubble3D val="0"/>
            <c:spPr>
              <a:solidFill>
                <a:srgbClr val="00B0F0"/>
              </a:solidFill>
            </c:spPr>
          </c:dPt>
          <c:dPt>
            <c:idx val="2"/>
            <c:invertIfNegative val="0"/>
            <c:bubble3D val="0"/>
            <c:spPr>
              <a:solidFill>
                <a:srgbClr val="FF6600"/>
              </a:solidFill>
            </c:spPr>
          </c:dPt>
          <c:dPt>
            <c:idx val="3"/>
            <c:invertIfNegative val="0"/>
            <c:bubble3D val="0"/>
            <c:spPr>
              <a:solidFill>
                <a:srgbClr val="7030A0"/>
              </a:solidFill>
            </c:spPr>
          </c:dPt>
          <c:dLbls>
            <c:dLbl>
              <c:idx val="0"/>
              <c:layout>
                <c:manualLayout>
                  <c:x val="-5.0606429794053018E-4"/>
                  <c:y val="3.44584219986953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9.8458928292336628E-4"/>
                  <c:y val="-4.447867615848951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2.8014778019014837E-3"/>
                  <c:y val="-8.590925794569834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2.6110563986299073E-3"/>
                  <c:y val="-2.73092875720361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8125684783951601E-2"/>
                  <c:y val="-1.87053564417094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2.1796434490596428E-2"/>
                  <c:y val="-3.15363588499595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('C:\Users\id_ootiz3\Documents\Танюшке от Светы\Документы к баланс ком и год отч\Отчет 2019 год\[Численность 2013-2019.xls]год'!$K$3;'C:\Users\id_ootiz3\Documents\Танюшке от Светы\Документы к баланс ком и год отч\Отчет 2019 год\[Численность 2013-2019.xls]год'!$M$3;'C:\Users\id_ootiz3\Documents\Танюшке от Светы\Документы к баланс ком и год отч\Отчет 2019 год\[Численность 2013-2019.xls]год'!$O$3;'C:\Users\id_ootiz3\Documents\Танюшке от Светы\Документы к баланс ком и год отч\Отчет 2019 год\[Численность 2013-2019.xls]год'!$Q$3)</c:f>
              <c:numCache>
                <c:formatCode>General</c:formatCode>
                <c:ptCount val="4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</c:numCache>
            </c:numRef>
          </c:cat>
          <c:val>
            <c:numRef>
              <c:f>('C:\Users\id_ootiz3\Documents\Танюшке от Светы\Документы к баланс ком и год отч\Отчет 2019 год\[Численность 2013-2019.xls]год'!$K$9;'C:\Users\id_ootiz3\Documents\Танюшке от Светы\Документы к баланс ком и год отч\Отчет 2019 год\[Численность 2013-2019.xls]год'!$M$9;'C:\Users\id_ootiz3\Documents\Танюшке от Светы\Документы к баланс ком и год отч\Отчет 2019 год\[Численность 2013-2019.xls]год'!$O$9;'C:\Users\id_ootiz3\Documents\Танюшке от Светы\Документы к баланс ком и год отч\Отчет 2019 год\[Численность 2013-2019.xls]год'!$Q$9)</c:f>
              <c:numCache>
                <c:formatCode>General</c:formatCode>
                <c:ptCount val="4"/>
                <c:pt idx="0">
                  <c:v>3839</c:v>
                </c:pt>
                <c:pt idx="1">
                  <c:v>3868</c:v>
                </c:pt>
                <c:pt idx="2">
                  <c:v>3861</c:v>
                </c:pt>
                <c:pt idx="3">
                  <c:v>3885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0514048"/>
        <c:axId val="80519936"/>
      </c:barChart>
      <c:catAx>
        <c:axId val="80514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/>
            </a:pPr>
            <a:endParaRPr lang="ru-RU"/>
          </a:p>
        </c:txPr>
        <c:crossAx val="805199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0519936"/>
        <c:scaling>
          <c:orientation val="minMax"/>
          <c:max val="3900"/>
          <c:min val="500"/>
        </c:scaling>
        <c:delete val="1"/>
        <c:axPos val="l"/>
        <c:numFmt formatCode="General" sourceLinked="1"/>
        <c:majorTickMark val="out"/>
        <c:minorTickMark val="none"/>
        <c:tickLblPos val="nextTo"/>
        <c:crossAx val="80514048"/>
        <c:crosses val="autoZero"/>
        <c:crossBetween val="between"/>
        <c:majorUnit val="50"/>
      </c:valAx>
    </c:plotArea>
    <c:plotVisOnly val="1"/>
    <c:dispBlanksAs val="gap"/>
    <c:showDLblsOverMax val="0"/>
  </c:chart>
  <c:txPr>
    <a:bodyPr/>
    <a:lstStyle/>
    <a:p>
      <a:pPr>
        <a:defRPr sz="14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/>
              <a:t>Кондукторы</a:t>
            </a:r>
          </a:p>
        </c:rich>
      </c:tx>
      <c:layout>
        <c:manualLayout>
          <c:xMode val="edge"/>
          <c:yMode val="edge"/>
          <c:x val="0.33926162336216847"/>
          <c:y val="1.1858177987957663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5.070779734907048E-2"/>
          <c:y val="0.20588284572908463"/>
          <c:w val="0.93751198843748429"/>
          <c:h val="0.61543945259643518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"/>
            <c:invertIfNegative val="0"/>
            <c:bubble3D val="0"/>
            <c:spPr>
              <a:solidFill>
                <a:srgbClr val="00B0F0"/>
              </a:solidFill>
            </c:spPr>
          </c:dPt>
          <c:dPt>
            <c:idx val="2"/>
            <c:invertIfNegative val="0"/>
            <c:bubble3D val="0"/>
            <c:spPr>
              <a:solidFill>
                <a:srgbClr val="FF6600"/>
              </a:solidFill>
            </c:spPr>
          </c:dPt>
          <c:dPt>
            <c:idx val="3"/>
            <c:invertIfNegative val="0"/>
            <c:bubble3D val="0"/>
            <c:spPr>
              <a:solidFill>
                <a:srgbClr val="7030A0"/>
              </a:solidFill>
            </c:spPr>
          </c:dPt>
          <c:dLbls>
            <c:dLbl>
              <c:idx val="0"/>
              <c:layout>
                <c:manualLayout>
                  <c:x val="3.5603637182159077E-3"/>
                  <c:y val="3.2756331917536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3.3687798208771446E-3"/>
                  <c:y val="9.768145419739686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3.1878266343677939E-3"/>
                  <c:y val="-9.909155392990523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1.411342413809201E-3"/>
                  <c:y val="-1.76387096590407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7837595415774898E-2"/>
                  <c:y val="1.255512357044463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2.2054077086108403E-2"/>
                  <c:y val="-1.15973343015227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('C:\Users\id_ootiz3\Documents\Танюшке от Светы\Документы к баланс ком и год отч\Отчет 2019 год\[Численность 2013-2019.xls]год'!$K$3;'C:\Users\id_ootiz3\Documents\Танюшке от Светы\Документы к баланс ком и год отч\Отчет 2019 год\[Численность 2013-2019.xls]год'!$M$3;'C:\Users\id_ootiz3\Documents\Танюшке от Светы\Документы к баланс ком и год отч\Отчет 2019 год\[Численность 2013-2019.xls]год'!$O$3;'C:\Users\id_ootiz3\Documents\Танюшке от Светы\Документы к баланс ком и год отч\Отчет 2019 год\[Численность 2013-2019.xls]год'!$Q$3)</c:f>
              <c:numCache>
                <c:formatCode>General</c:formatCode>
                <c:ptCount val="4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</c:numCache>
            </c:numRef>
          </c:cat>
          <c:val>
            <c:numRef>
              <c:f>('C:\Users\id_ootiz3\Documents\Танюшке от Светы\Документы к баланс ком и год отч\Отчет 2019 год\[Численность 2013-2019.xls]год'!$K$8;'C:\Users\id_ootiz3\Documents\Танюшке от Светы\Документы к баланс ком и год отч\Отчет 2019 год\[Численность 2013-2019.xls]год'!$M$8;'C:\Users\id_ootiz3\Documents\Танюшке от Светы\Документы к баланс ком и год отч\Отчет 2019 год\[Численность 2013-2019.xls]год'!$O$8;'C:\Users\id_ootiz3\Documents\Танюшке от Светы\Документы к баланс ком и год отч\Отчет 2019 год\[Численность 2013-2019.xls]год'!$Q$8)</c:f>
              <c:numCache>
                <c:formatCode>General</c:formatCode>
                <c:ptCount val="4"/>
                <c:pt idx="0">
                  <c:v>2609</c:v>
                </c:pt>
                <c:pt idx="1">
                  <c:v>2627</c:v>
                </c:pt>
                <c:pt idx="2">
                  <c:v>2639</c:v>
                </c:pt>
                <c:pt idx="3">
                  <c:v>2714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0546048"/>
        <c:axId val="80551936"/>
      </c:barChart>
      <c:catAx>
        <c:axId val="80546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/>
            </a:pPr>
            <a:endParaRPr lang="ru-RU"/>
          </a:p>
        </c:txPr>
        <c:crossAx val="805519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0551936"/>
        <c:scaling>
          <c:orientation val="minMax"/>
          <c:max val="2750"/>
          <c:min val="500"/>
        </c:scaling>
        <c:delete val="1"/>
        <c:axPos val="l"/>
        <c:numFmt formatCode="General" sourceLinked="1"/>
        <c:majorTickMark val="out"/>
        <c:minorTickMark val="none"/>
        <c:tickLblPos val="nextTo"/>
        <c:crossAx val="80546048"/>
        <c:crosses val="autoZero"/>
        <c:crossBetween val="between"/>
        <c:majorUnit val="50"/>
      </c:valAx>
    </c:plotArea>
    <c:plotVisOnly val="1"/>
    <c:dispBlanksAs val="gap"/>
    <c:showDLblsOverMax val="0"/>
  </c:chart>
  <c:txPr>
    <a:bodyPr/>
    <a:lstStyle/>
    <a:p>
      <a:pPr>
        <a:defRPr sz="14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ru-RU" sz="1600" dirty="0"/>
              <a:t>Среднемесячная заработная плата работников основных </a:t>
            </a:r>
            <a:r>
              <a:rPr lang="ru-RU" sz="1600" dirty="0" smtClean="0"/>
              <a:t>профессий</a:t>
            </a:r>
            <a:br>
              <a:rPr lang="ru-RU" sz="1600" dirty="0" smtClean="0"/>
            </a:br>
            <a:r>
              <a:rPr lang="ru-RU" sz="1600" dirty="0" smtClean="0"/>
              <a:t>СПб </a:t>
            </a:r>
            <a:r>
              <a:rPr lang="ru-RU" sz="1600" dirty="0"/>
              <a:t>ГУП "Горэлектротранс« за 2016-2019 гг.</a:t>
            </a:r>
          </a:p>
        </c:rich>
      </c:tx>
      <c:layout>
        <c:manualLayout>
          <c:xMode val="edge"/>
          <c:yMode val="edge"/>
          <c:x val="0.17112211546387318"/>
          <c:y val="1.5948509746904128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1.0181552408155365E-2"/>
          <c:y val="0.16468242493604213"/>
          <c:w val="0.9799109462747867"/>
          <c:h val="0.63698477946894794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'C:\Users\id_ootiz3\AppData\Local\Microsoft\Windows\INetCache\Content.Outlook\RFS529LM\[Копия ФЗП 2019 к 2014.xls]год'!$AM$2</c:f>
              <c:strCache>
                <c:ptCount val="1"/>
                <c:pt idx="0">
                  <c:v>2016 год</c:v>
                </c:pt>
              </c:strCache>
            </c:strRef>
          </c:tx>
          <c:spPr>
            <a:solidFill>
              <a:srgbClr val="7030A0"/>
            </a:solidFill>
          </c:spPr>
          <c:invertIfNegative val="0"/>
          <c:dLbls>
            <c:dLbl>
              <c:idx val="0"/>
              <c:layout>
                <c:manualLayout>
                  <c:x val="-1.1378664019410029E-2"/>
                  <c:y val="-2.416017702751444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5.3937432578209281E-3"/>
                  <c:y val="1.219512195121951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3.5958288385472851E-3"/>
                  <c:y val="8.130081300812934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"/>
                  <c:y val="1.219512195121951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('C:\Users\id_ootiz3\AppData\Local\Microsoft\Windows\INetCache\Content.Outlook\RFS529LM\[Копия ФЗП 2019 к 2014.xls]год'!$B$5;'C:\Users\id_ootiz3\AppData\Local\Microsoft\Windows\INetCache\Content.Outlook\RFS529LM\[Копия ФЗП 2019 к 2014.xls]год'!$B$6;'C:\Users\id_ootiz3\AppData\Local\Microsoft\Windows\INetCache\Content.Outlook\RFS529LM\[Копия ФЗП 2019 к 2014.xls]год'!$B$7;'C:\Users\id_ootiz3\AppData\Local\Microsoft\Windows\INetCache\Content.Outlook\RFS529LM\[Копия ФЗП 2019 к 2014.xls]год'!$B$8;'C:\Users\id_ootiz3\AppData\Local\Microsoft\Windows\INetCache\Content.Outlook\RFS529LM\[Копия ФЗП 2019 к 2014.xls]год'!$B$9)</c:f>
              <c:strCache>
                <c:ptCount val="5"/>
                <c:pt idx="0">
                  <c:v>Водители троллейбуса</c:v>
                </c:pt>
                <c:pt idx="1">
                  <c:v>Водители трамвая</c:v>
                </c:pt>
                <c:pt idx="2">
                  <c:v>Кондукторы</c:v>
                </c:pt>
                <c:pt idx="3">
                  <c:v>Ремонтно-вспомогательные рабочие</c:v>
                </c:pt>
                <c:pt idx="4">
                  <c:v>Руководители,специалисты и служащие</c:v>
                </c:pt>
              </c:strCache>
            </c:strRef>
          </c:cat>
          <c:val>
            <c:numRef>
              <c:f>'C:\Users\id_ootiz3\AppData\Local\Microsoft\Windows\INetCache\Content.Outlook\RFS529LM\[Копия ФЗП 2019 к 2014.xls]год'!$AQ$5:$AQ$9</c:f>
              <c:numCache>
                <c:formatCode>General</c:formatCode>
                <c:ptCount val="5"/>
                <c:pt idx="0">
                  <c:v>58182</c:v>
                </c:pt>
                <c:pt idx="1">
                  <c:v>51407</c:v>
                </c:pt>
                <c:pt idx="2">
                  <c:v>31645</c:v>
                </c:pt>
                <c:pt idx="3">
                  <c:v>36597</c:v>
                </c:pt>
                <c:pt idx="4">
                  <c:v>47690</c:v>
                </c:pt>
              </c:numCache>
            </c:numRef>
          </c:val>
        </c:ser>
        <c:ser>
          <c:idx val="1"/>
          <c:order val="1"/>
          <c:tx>
            <c:strRef>
              <c:f>'C:\Users\id_ootiz3\AppData\Local\Microsoft\Windows\INetCache\Content.Outlook\RFS529LM\[Копия ФЗП 2019 к 2014.xls]год'!$AX$2</c:f>
              <c:strCache>
                <c:ptCount val="1"/>
                <c:pt idx="0">
                  <c:v>2017 год</c:v>
                </c:pt>
              </c:strCache>
            </c:strRef>
          </c:tx>
          <c:spPr>
            <a:solidFill>
              <a:srgbClr val="FF6699"/>
            </a:solidFill>
          </c:spPr>
          <c:invertIfNegative val="0"/>
          <c:dLbls>
            <c:dLbl>
              <c:idx val="0"/>
              <c:layout>
                <c:manualLayout>
                  <c:x val="-8.5339980145575159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6.0649623160150667E-3"/>
                  <c:y val="6.596108803740223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ru-RU" sz="1200" b="1" i="0" u="none" strike="noStrike" kern="1200" baseline="0">
                    <a:solidFill>
                      <a:prstClr val="black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('C:\Users\id_ootiz3\AppData\Local\Microsoft\Windows\INetCache\Content.Outlook\RFS529LM\[Копия ФЗП 2019 к 2014.xls]год'!$B$5;'C:\Users\id_ootiz3\AppData\Local\Microsoft\Windows\INetCache\Content.Outlook\RFS529LM\[Копия ФЗП 2019 к 2014.xls]год'!$B$6;'C:\Users\id_ootiz3\AppData\Local\Microsoft\Windows\INetCache\Content.Outlook\RFS529LM\[Копия ФЗП 2019 к 2014.xls]год'!$B$7;'C:\Users\id_ootiz3\AppData\Local\Microsoft\Windows\INetCache\Content.Outlook\RFS529LM\[Копия ФЗП 2019 к 2014.xls]год'!$B$8;'C:\Users\id_ootiz3\AppData\Local\Microsoft\Windows\INetCache\Content.Outlook\RFS529LM\[Копия ФЗП 2019 к 2014.xls]год'!$B$9)</c:f>
              <c:strCache>
                <c:ptCount val="5"/>
                <c:pt idx="0">
                  <c:v>Водители троллейбуса</c:v>
                </c:pt>
                <c:pt idx="1">
                  <c:v>Водители трамвая</c:v>
                </c:pt>
                <c:pt idx="2">
                  <c:v>Кондукторы</c:v>
                </c:pt>
                <c:pt idx="3">
                  <c:v>Ремонтно-вспомогательные рабочие</c:v>
                </c:pt>
                <c:pt idx="4">
                  <c:v>Руководители,специалисты и служащие</c:v>
                </c:pt>
              </c:strCache>
            </c:strRef>
          </c:cat>
          <c:val>
            <c:numRef>
              <c:f>'C:\Users\id_ootiz3\AppData\Local\Microsoft\Windows\INetCache\Content.Outlook\RFS529LM\[Копия ФЗП 2019 к 2014.xls]год'!$BB$5:$BB$9</c:f>
              <c:numCache>
                <c:formatCode>General</c:formatCode>
                <c:ptCount val="5"/>
                <c:pt idx="0">
                  <c:v>61755</c:v>
                </c:pt>
                <c:pt idx="1">
                  <c:v>54003</c:v>
                </c:pt>
                <c:pt idx="2">
                  <c:v>32987</c:v>
                </c:pt>
                <c:pt idx="3">
                  <c:v>39635</c:v>
                </c:pt>
                <c:pt idx="4">
                  <c:v>51900</c:v>
                </c:pt>
              </c:numCache>
            </c:numRef>
          </c:val>
        </c:ser>
        <c:ser>
          <c:idx val="0"/>
          <c:order val="2"/>
          <c:tx>
            <c:strRef>
              <c:f>'C:\Users\id_ootiz3\AppData\Local\Microsoft\Windows\INetCache\Content.Outlook\RFS529LM\[Копия ФЗП 2019 к 2014.xls]год'!$BI$2</c:f>
              <c:strCache>
                <c:ptCount val="1"/>
                <c:pt idx="0">
                  <c:v>2018 год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0"/>
              <c:layout>
                <c:manualLayout>
                  <c:x val="-5.6893320097050146E-3"/>
                  <c:y val="-4.832035405502889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1.4223330024262537E-3"/>
                  <c:y val="4.832035405502889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ru-RU" sz="1200" b="1" i="0" u="none" strike="noStrike" kern="1200" baseline="0">
                    <a:solidFill>
                      <a:prstClr val="black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val>
            <c:numRef>
              <c:f>'C:\Users\id_ootiz3\AppData\Local\Microsoft\Windows\INetCache\Content.Outlook\RFS529LM\[Копия ФЗП 2019 к 2014.xls]год'!$BM$5:$BM$9</c:f>
              <c:numCache>
                <c:formatCode>General</c:formatCode>
                <c:ptCount val="5"/>
                <c:pt idx="0">
                  <c:v>66444</c:v>
                </c:pt>
                <c:pt idx="1">
                  <c:v>59197</c:v>
                </c:pt>
                <c:pt idx="2">
                  <c:v>37421</c:v>
                </c:pt>
                <c:pt idx="3">
                  <c:v>42513</c:v>
                </c:pt>
                <c:pt idx="4">
                  <c:v>56236</c:v>
                </c:pt>
              </c:numCache>
            </c:numRef>
          </c:val>
        </c:ser>
        <c:ser>
          <c:idx val="2"/>
          <c:order val="3"/>
          <c:tx>
            <c:v>2019 год</c:v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>
                <c:manualLayout>
                  <c:x val="4.2669990072787614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4223330024262537E-3"/>
                  <c:y val="4.180091100988779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ru-RU" sz="1200" b="1" i="0" u="none" strike="noStrike" kern="1200" baseline="0">
                    <a:solidFill>
                      <a:prstClr val="black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val>
            <c:numRef>
              <c:f>'C:\Users\id_ootiz3\AppData\Local\Microsoft\Windows\INetCache\Content.Outlook\RFS529LM\[Копия ФЗП 2019 к 2014.xls]год'!$BY$5:$BY$9</c:f>
              <c:numCache>
                <c:formatCode>General</c:formatCode>
                <c:ptCount val="5"/>
                <c:pt idx="0">
                  <c:v>70834</c:v>
                </c:pt>
                <c:pt idx="1">
                  <c:v>64099</c:v>
                </c:pt>
                <c:pt idx="2">
                  <c:v>39612</c:v>
                </c:pt>
                <c:pt idx="3">
                  <c:v>45953</c:v>
                </c:pt>
                <c:pt idx="4">
                  <c:v>59744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axId val="80641024"/>
        <c:axId val="80659200"/>
      </c:barChart>
      <c:catAx>
        <c:axId val="806410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50"/>
            </a:pPr>
            <a:endParaRPr lang="ru-RU"/>
          </a:p>
        </c:txPr>
        <c:crossAx val="8065920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0659200"/>
        <c:scaling>
          <c:orientation val="minMax"/>
          <c:min val="0"/>
        </c:scaling>
        <c:delete val="1"/>
        <c:axPos val="l"/>
        <c:majorGridlines/>
        <c:numFmt formatCode="#,##0" sourceLinked="0"/>
        <c:majorTickMark val="out"/>
        <c:minorTickMark val="none"/>
        <c:tickLblPos val="nextTo"/>
        <c:crossAx val="80641024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2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ru-RU" sz="1600"/>
              <a:t>Количество перевезенных платных пассажиров за 2018 и 2019 гг., тыс. пасс.</a:t>
            </a:r>
          </a:p>
        </c:rich>
      </c:tx>
      <c:layout>
        <c:manualLayout>
          <c:xMode val="edge"/>
          <c:yMode val="edge"/>
          <c:x val="0.121363323212393"/>
          <c:y val="3.5782387815495247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1.1198507571446224E-2"/>
          <c:y val="0.20109205037824079"/>
          <c:w val="0.97811588328396004"/>
          <c:h val="0.6924152652542507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платные!$C$3:$C$4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Lbls>
            <c:dLbl>
              <c:idx val="0"/>
              <c:layout>
                <c:manualLayout>
                  <c:x val="-1.0012444037589576E-2"/>
                  <c:y val="-3.206714405470128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8.5015940488841393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47</a:t>
                    </a:r>
                    <a:r>
                      <a:rPr lang="ru-RU" baseline="0" dirty="0" smtClean="0"/>
                      <a:t> 997,2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4.2910474446812468E-3"/>
                  <c:y val="3.2067144054700992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395,5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1.2752391073326248E-2"/>
                  <c:y val="-2.914390134032113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7.151745741135411E-3"/>
                  <c:y val="6.4134288109401983E-3"/>
                </c:manualLayout>
              </c:layout>
              <c:tx>
                <c:rich>
                  <a:bodyPr/>
                  <a:lstStyle/>
                  <a:p>
                    <a:r>
                      <a:rPr lang="ru-RU" smtClean="0"/>
                      <a:t>5</a:t>
                    </a:r>
                    <a:r>
                      <a:rPr lang="ru-RU" baseline="0" smtClean="0"/>
                      <a:t> 029,0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mtClean="0"/>
                      <a:t>3</a:t>
                    </a:r>
                    <a:r>
                      <a:rPr lang="ru-RU" smtClean="0"/>
                      <a:t>7,3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платные!$B$5:$B$10</c:f>
              <c:strCache>
                <c:ptCount val="6"/>
                <c:pt idx="0">
                  <c:v>Разовые билеты</c:v>
                </c:pt>
                <c:pt idx="1">
                  <c:v>ЕЭБ "Подорожник"</c:v>
                </c:pt>
                <c:pt idx="2">
                  <c:v>Банковские карты</c:v>
                </c:pt>
                <c:pt idx="3">
                  <c:v>Билеты длительного пользования</c:v>
                </c:pt>
                <c:pt idx="4">
                  <c:v>Суточные билеты</c:v>
                </c:pt>
                <c:pt idx="5">
                  <c:v>Билет на 90 минут</c:v>
                </c:pt>
              </c:strCache>
            </c:strRef>
          </c:cat>
          <c:val>
            <c:numRef>
              <c:f>платные!$C$5:$C$10</c:f>
              <c:numCache>
                <c:formatCode>##,#0\,0</c:formatCode>
                <c:ptCount val="6"/>
                <c:pt idx="0">
                  <c:v>45431.4</c:v>
                </c:pt>
                <c:pt idx="1">
                  <c:v>35000</c:v>
                </c:pt>
                <c:pt idx="2">
                  <c:v>100</c:v>
                </c:pt>
                <c:pt idx="3">
                  <c:v>187565.6</c:v>
                </c:pt>
                <c:pt idx="4">
                  <c:v>3000</c:v>
                </c:pt>
                <c:pt idx="5">
                  <c:v>30</c:v>
                </c:pt>
              </c:numCache>
            </c:numRef>
          </c:val>
        </c:ser>
        <c:ser>
          <c:idx val="1"/>
          <c:order val="1"/>
          <c:tx>
            <c:strRef>
              <c:f>платные!$D$3:$D$4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1.2752391073326248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42</a:t>
                    </a:r>
                    <a:r>
                      <a:rPr lang="ru-RU" baseline="0" dirty="0" smtClean="0"/>
                      <a:t> 957,3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4169323414806943E-2"/>
                  <c:y val="-2.914372874184660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1213767256965377E-2"/>
                  <c:y val="9.6201432164102971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185</a:t>
                    </a:r>
                    <a:r>
                      <a:rPr lang="ru-RU" baseline="0" dirty="0" smtClean="0"/>
                      <a:t> 234,4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b="1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платные!$B$5:$B$10</c:f>
              <c:strCache>
                <c:ptCount val="6"/>
                <c:pt idx="0">
                  <c:v>Разовые билеты</c:v>
                </c:pt>
                <c:pt idx="1">
                  <c:v>ЕЭБ "Подорожник"</c:v>
                </c:pt>
                <c:pt idx="2">
                  <c:v>Банковские карты</c:v>
                </c:pt>
                <c:pt idx="3">
                  <c:v>Билеты длительного пользования</c:v>
                </c:pt>
                <c:pt idx="4">
                  <c:v>Суточные билеты</c:v>
                </c:pt>
                <c:pt idx="5">
                  <c:v>Билет на 90 минут</c:v>
                </c:pt>
              </c:strCache>
            </c:strRef>
          </c:cat>
          <c:val>
            <c:numRef>
              <c:f>платные!$D$5:$D$10</c:f>
              <c:numCache>
                <c:formatCode>##,#0\,0</c:formatCode>
                <c:ptCount val="6"/>
                <c:pt idx="0">
                  <c:v>30000</c:v>
                </c:pt>
                <c:pt idx="1">
                  <c:v>53799.9</c:v>
                </c:pt>
                <c:pt idx="2">
                  <c:v>2101.6</c:v>
                </c:pt>
                <c:pt idx="3">
                  <c:v>120000</c:v>
                </c:pt>
                <c:pt idx="4">
                  <c:v>7050.1</c:v>
                </c:pt>
                <c:pt idx="5">
                  <c:v>51.3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74483968"/>
        <c:axId val="74485760"/>
      </c:barChart>
      <c:catAx>
        <c:axId val="744839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/>
            </a:pPr>
            <a:endParaRPr lang="ru-RU"/>
          </a:p>
        </c:txPr>
        <c:crossAx val="74485760"/>
        <c:crossesAt val="5"/>
        <c:auto val="1"/>
        <c:lblAlgn val="ctr"/>
        <c:lblOffset val="100"/>
        <c:noMultiLvlLbl val="0"/>
      </c:catAx>
      <c:valAx>
        <c:axId val="74485760"/>
        <c:scaling>
          <c:logBase val="10"/>
          <c:orientation val="minMax"/>
          <c:max val="190000"/>
          <c:min val="10"/>
        </c:scaling>
        <c:delete val="1"/>
        <c:axPos val="l"/>
        <c:numFmt formatCode="##,#0\,0" sourceLinked="1"/>
        <c:majorTickMark val="out"/>
        <c:minorTickMark val="none"/>
        <c:tickLblPos val="nextTo"/>
        <c:crossAx val="74483968"/>
        <c:crosses val="autoZero"/>
        <c:crossBetween val="between"/>
        <c:majorUnit val="10"/>
        <c:minorUnit val="10"/>
      </c:valAx>
    </c:plotArea>
    <c:legend>
      <c:legendPos val="r"/>
      <c:layout>
        <c:manualLayout>
          <c:xMode val="edge"/>
          <c:yMode val="edge"/>
          <c:x val="0.90279200774956414"/>
          <c:y val="0.27431270262900082"/>
          <c:w val="6.0018914396531751E-2"/>
          <c:h val="0.12286261122501541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2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 sz="2000"/>
            </a:pPr>
            <a:r>
              <a:rPr lang="en-US" sz="2000"/>
              <a:t>201</a:t>
            </a:r>
            <a:r>
              <a:rPr lang="ru-RU" sz="2000"/>
              <a:t>8 г.</a:t>
            </a:r>
            <a:endParaRPr lang="en-US" sz="2000"/>
          </a:p>
        </c:rich>
      </c:tx>
      <c:layout>
        <c:manualLayout>
          <c:xMode val="edge"/>
          <c:yMode val="edge"/>
          <c:x val="0.29178415248707756"/>
          <c:y val="2.3556435655317783E-2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1331022642609569E-2"/>
          <c:y val="9.3112283698130391E-2"/>
          <c:w val="0.59353271910299543"/>
          <c:h val="0.8396758263486338"/>
        </c:manualLayout>
      </c:layout>
      <c:pie3DChart>
        <c:varyColors val="1"/>
        <c:ser>
          <c:idx val="0"/>
          <c:order val="0"/>
          <c:tx>
            <c:strRef>
              <c:f>доходы!$C$2:$C$3</c:f>
              <c:strCache>
                <c:ptCount val="1"/>
                <c:pt idx="0">
                  <c:v>2018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-6.1120700426197494E-2"/>
                  <c:y val="-0.10600396044893001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4.2314331064290528E-2"/>
                  <c:y val="6.1246732703826232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3.9963534894052209E-2"/>
                  <c:y val="0.16960633671828795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3.9963534894052202E-2"/>
                  <c:y val="-9.4225742621271563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5.6419108085720766E-2"/>
                  <c:y val="-5.182415844169911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2.8567171224033672E-2"/>
                  <c:y val="-7.656379490839700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3.5139034785304744E-2"/>
                  <c:y val="-0.1026802772165864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0.13703475753943836"/>
                  <c:y val="-0.1079179672168609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7.407407407407407E-2"/>
                  <c:y val="-3.005903946998709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доходы!$B$4:$B$11</c:f>
              <c:strCache>
                <c:ptCount val="8"/>
                <c:pt idx="0">
                  <c:v>Разовые билеты</c:v>
                </c:pt>
                <c:pt idx="1">
                  <c:v>ЕЭБ "Подорожник"</c:v>
                </c:pt>
                <c:pt idx="2">
                  <c:v>Единые льготные билеты (студенческий, ученический, ЕИЛБ)</c:v>
                </c:pt>
                <c:pt idx="3">
                  <c:v>Единый месячный</c:v>
                </c:pt>
                <c:pt idx="4">
                  <c:v>Билеты на наземные виды транспорта</c:v>
                </c:pt>
                <c:pt idx="5">
                  <c:v>Суточные единые билеты</c:v>
                </c:pt>
                <c:pt idx="6">
                  <c:v>Банковские карты</c:v>
                </c:pt>
                <c:pt idx="7">
                  <c:v>Билеты на 10 поездок</c:v>
                </c:pt>
              </c:strCache>
            </c:strRef>
          </c:cat>
          <c:val>
            <c:numRef>
              <c:f>доходы!$C$4:$C$11</c:f>
              <c:numCache>
                <c:formatCode>0\,0%</c:formatCode>
                <c:ptCount val="8"/>
                <c:pt idx="0">
                  <c:v>0.32100000000000001</c:v>
                </c:pt>
                <c:pt idx="1">
                  <c:v>0.25700000000000001</c:v>
                </c:pt>
                <c:pt idx="2">
                  <c:v>0.28999999999999998</c:v>
                </c:pt>
                <c:pt idx="3">
                  <c:v>7.2999999999999995E-2</c:v>
                </c:pt>
                <c:pt idx="4">
                  <c:v>3.3000000000000002E-2</c:v>
                </c:pt>
                <c:pt idx="5">
                  <c:v>1.7999999999999999E-2</c:v>
                </c:pt>
                <c:pt idx="6">
                  <c:v>3.0000000000000001E-3</c:v>
                </c:pt>
                <c:pt idx="7">
                  <c:v>7.0000000000000001E-3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2559794906916799"/>
          <c:y val="0.17084481168577273"/>
          <c:w val="0.31563214667487288"/>
          <c:h val="0.79492583246959736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2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 sz="2000"/>
            </a:pPr>
            <a:r>
              <a:rPr lang="en-US" sz="2000"/>
              <a:t>201</a:t>
            </a:r>
            <a:r>
              <a:rPr lang="ru-RU" sz="2000"/>
              <a:t>9 г.</a:t>
            </a:r>
            <a:endParaRPr lang="en-US" sz="2000"/>
          </a:p>
        </c:rich>
      </c:tx>
      <c:layout>
        <c:manualLayout>
          <c:xMode val="edge"/>
          <c:yMode val="edge"/>
          <c:x val="0.53649197535950199"/>
          <c:y val="2.4202960307907393E-2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7579345908862879"/>
          <c:y val="0.19039744691166416"/>
          <c:w val="0.71189340496994824"/>
          <c:h val="0.65962404989087708"/>
        </c:manualLayout>
      </c:layout>
      <c:pie3DChart>
        <c:varyColors val="1"/>
        <c:ser>
          <c:idx val="0"/>
          <c:order val="0"/>
          <c:tx>
            <c:strRef>
              <c:f>доходы!$D$2:$D$3</c:f>
              <c:strCache>
                <c:ptCount val="1"/>
                <c:pt idx="0">
                  <c:v>2019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-1.7565354876480387E-2"/>
                  <c:y val="-5.082621664660552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3.0112036931109233E-2"/>
                  <c:y val="3.8724736492651832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.15557885747739775"/>
                  <c:y val="0.1863627943708869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2.7602700520183463E-2"/>
                  <c:y val="-9.6811841231629579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5.2696064629441111E-2"/>
                  <c:y val="-3.630444046186109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3.2621373342035E-2"/>
                  <c:y val="-8.471036107767587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1.7565354876480387E-2"/>
                  <c:y val="-8.229006504688515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7.0261419505921449E-2"/>
                  <c:y val="-4.137276903972563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5.921052631578947E-2"/>
                  <c:y val="-3.761165404504454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доходы!$B$4:$B$11</c:f>
              <c:strCache>
                <c:ptCount val="8"/>
                <c:pt idx="0">
                  <c:v>Разовые билеты</c:v>
                </c:pt>
                <c:pt idx="1">
                  <c:v>ЕЭБ "Подорожник"</c:v>
                </c:pt>
                <c:pt idx="2">
                  <c:v>Единые льготные билеты (студенческий, ученический, ЕИЛБ)</c:v>
                </c:pt>
                <c:pt idx="3">
                  <c:v>Единый месячный</c:v>
                </c:pt>
                <c:pt idx="4">
                  <c:v>Билеты на наземные виды транспорта</c:v>
                </c:pt>
                <c:pt idx="5">
                  <c:v>Суточные единые билеты</c:v>
                </c:pt>
                <c:pt idx="6">
                  <c:v>Банковские карты</c:v>
                </c:pt>
                <c:pt idx="7">
                  <c:v>Билеты на 10 поездок</c:v>
                </c:pt>
              </c:strCache>
            </c:strRef>
          </c:cat>
          <c:val>
            <c:numRef>
              <c:f>доходы!$D$4:$D$11</c:f>
              <c:numCache>
                <c:formatCode>0\,0%</c:formatCode>
                <c:ptCount val="8"/>
                <c:pt idx="0">
                  <c:v>0.29399999999999998</c:v>
                </c:pt>
                <c:pt idx="1">
                  <c:v>0.27900000000000003</c:v>
                </c:pt>
                <c:pt idx="2">
                  <c:v>0.28799999999999998</c:v>
                </c:pt>
                <c:pt idx="3">
                  <c:v>6.3E-2</c:v>
                </c:pt>
                <c:pt idx="4">
                  <c:v>0.03</c:v>
                </c:pt>
                <c:pt idx="5">
                  <c:v>2.5000000000000001E-2</c:v>
                </c:pt>
                <c:pt idx="6">
                  <c:v>1.4E-2</c:v>
                </c:pt>
                <c:pt idx="7">
                  <c:v>8.0000000000000002E-3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2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20"/>
      <c:rotY val="30"/>
      <c:rAngAx val="1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7.2351782897990935E-2"/>
          <c:w val="1"/>
          <c:h val="0.8333126791969268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61BFDD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Лист1!$A$2:$A$3</c:f>
              <c:strCache>
                <c:ptCount val="2"/>
                <c:pt idx="0">
                  <c:v>Отечественная продукция</c:v>
                </c:pt>
                <c:pt idx="1">
                  <c:v>Импортная продукция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94.2</c:v>
                </c:pt>
                <c:pt idx="1">
                  <c:v>5.8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00B050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Лист1!$A$2:$A$3</c:f>
              <c:strCache>
                <c:ptCount val="2"/>
                <c:pt idx="0">
                  <c:v>Отечественная продукция</c:v>
                </c:pt>
                <c:pt idx="1">
                  <c:v>Импортная продукция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94.2</c:v>
                </c:pt>
                <c:pt idx="1">
                  <c:v>5.8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4"/>
        <c:shape val="box"/>
        <c:axId val="22051840"/>
        <c:axId val="25432832"/>
        <c:axId val="0"/>
      </c:bar3DChart>
      <c:catAx>
        <c:axId val="220518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latin typeface="Arial" pitchFamily="34" charset="0"/>
                <a:cs typeface="Arial" pitchFamily="34" charset="0"/>
              </a:defRPr>
            </a:pPr>
            <a:endParaRPr lang="ru-RU"/>
          </a:p>
        </c:txPr>
        <c:crossAx val="25432832"/>
        <c:crosses val="autoZero"/>
        <c:auto val="1"/>
        <c:lblAlgn val="ctr"/>
        <c:lblOffset val="100"/>
        <c:noMultiLvlLbl val="0"/>
      </c:catAx>
      <c:valAx>
        <c:axId val="254328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one"/>
        <c:crossAx val="22051840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5231762626262626"/>
          <c:y val="0.19693801008127026"/>
          <c:w val="0.42715757575757574"/>
          <c:h val="0.14048819742857005"/>
        </c:manualLayout>
      </c:layout>
      <c:overlay val="0"/>
      <c:txPr>
        <a:bodyPr/>
        <a:lstStyle/>
        <a:p>
          <a:pPr>
            <a:defRPr sz="1400">
              <a:latin typeface="Arial" pitchFamily="34" charset="0"/>
              <a:cs typeface="Arial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ln w="19050">
      <a:solidFill>
        <a:schemeClr val="tx2"/>
      </a:solidFill>
    </a:ln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view3D>
      <c:rotX val="60"/>
      <c:rotY val="15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7141392933043099E-2"/>
          <c:y val="3.7823752749834696E-2"/>
          <c:w val="0.9025462043257565"/>
          <c:h val="0.939391123652326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15"/>
          <c:dPt>
            <c:idx val="0"/>
            <c:bubble3D val="0"/>
            <c:spPr>
              <a:solidFill>
                <a:srgbClr val="00B050"/>
              </a:solidFill>
            </c:spPr>
          </c:dPt>
          <c:dPt>
            <c:idx val="1"/>
            <c:bubble3D val="0"/>
            <c:explosion val="8"/>
            <c:spPr>
              <a:solidFill>
                <a:srgbClr val="FF0000"/>
              </a:solidFill>
            </c:spPr>
          </c:dPt>
          <c:dLbls>
            <c:dLbl>
              <c:idx val="0"/>
              <c:layout>
                <c:manualLayout>
                  <c:x val="0.24793097351276674"/>
                  <c:y val="0.11912169582251916"/>
                </c:manualLayout>
              </c:layout>
              <c:tx>
                <c:rich>
                  <a:bodyPr/>
                  <a:lstStyle/>
                  <a:p>
                    <a:r>
                      <a:rPr lang="ru-RU" sz="1600" b="1" dirty="0" smtClean="0">
                        <a:latin typeface="Arial" pitchFamily="34" charset="0"/>
                        <a:cs typeface="Arial" pitchFamily="34" charset="0"/>
                      </a:rPr>
                      <a:t>94,2%</a:t>
                    </a:r>
                    <a:endParaRPr lang="en-US" sz="1600" b="1" dirty="0">
                      <a:latin typeface="Arial" pitchFamily="34" charset="0"/>
                      <a:cs typeface="Arial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0.12772474177895768"/>
                  <c:y val="-0.12372039639205054"/>
                </c:manualLayout>
              </c:layout>
              <c:tx>
                <c:rich>
                  <a:bodyPr/>
                  <a:lstStyle/>
                  <a:p>
                    <a:r>
                      <a:rPr lang="ru-RU" sz="1600" b="1" dirty="0" smtClean="0">
                        <a:latin typeface="Arial" pitchFamily="34" charset="0"/>
                        <a:cs typeface="Arial" pitchFamily="34" charset="0"/>
                      </a:rPr>
                      <a:t>5,8%</a:t>
                    </a:r>
                    <a:endParaRPr lang="en-US" sz="1600" b="1" dirty="0">
                      <a:latin typeface="Arial" pitchFamily="34" charset="0"/>
                      <a:cs typeface="Arial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4.4341672989328999E-2"/>
                  <c:y val="-0.13075573735797039"/>
                </c:manualLayout>
              </c:layout>
              <c:tx>
                <c:rich>
                  <a:bodyPr/>
                  <a:lstStyle/>
                  <a:p>
                    <a:r>
                      <a:rPr lang="ru-RU" sz="1600" b="1" dirty="0" smtClean="0">
                        <a:latin typeface="Arial" pitchFamily="34" charset="0"/>
                        <a:cs typeface="Arial" pitchFamily="34" charset="0"/>
                      </a:rPr>
                      <a:t>3%</a:t>
                    </a:r>
                    <a:endParaRPr lang="en-US" sz="1600" b="1" dirty="0">
                      <a:latin typeface="Arial" pitchFamily="34" charset="0"/>
                      <a:cs typeface="Arial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2.4942162180046812E-3"/>
                  <c:y val="6.3727455748600989E-2"/>
                </c:manualLayout>
              </c:layout>
              <c:tx>
                <c:rich>
                  <a:bodyPr/>
                  <a:lstStyle/>
                  <a:p>
                    <a:r>
                      <a:rPr lang="ru-RU" sz="1600" b="1" dirty="0" smtClean="0">
                        <a:latin typeface="Arial" pitchFamily="34" charset="0"/>
                        <a:cs typeface="Arial" pitchFamily="34" charset="0"/>
                      </a:rPr>
                      <a:t>3%</a:t>
                    </a:r>
                    <a:endParaRPr lang="en-US" sz="1600" b="1" dirty="0">
                      <a:latin typeface="Arial" pitchFamily="34" charset="0"/>
                      <a:cs typeface="Arial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Продукция российского производства</c:v>
                </c:pt>
                <c:pt idx="1">
                  <c:v>Продукция импортного производства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1496.9</c:v>
                </c:pt>
                <c:pt idx="1">
                  <c:v>86.9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ln w="19050"/>
      </c:spPr>
    </c:plotArea>
    <c:plotVisOnly val="1"/>
    <c:dispBlanksAs val="zero"/>
    <c:showDLblsOverMax val="0"/>
  </c:chart>
  <c:spPr>
    <a:ln w="19050">
      <a:solidFill>
        <a:schemeClr val="tx2"/>
      </a:solidFill>
    </a:ln>
  </c:spPr>
  <c:txPr>
    <a:bodyPr/>
    <a:lstStyle/>
    <a:p>
      <a:pPr>
        <a:defRPr sz="24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 sz="2400"/>
            </a:pPr>
            <a:r>
              <a:rPr lang="ru-RU" sz="2400" dirty="0"/>
              <a:t>Размещенные закупочные </a:t>
            </a:r>
            <a:r>
              <a:rPr lang="ru-RU" sz="2400" dirty="0" smtClean="0"/>
              <a:t>процедуры </a:t>
            </a:r>
            <a:endParaRPr lang="ru-RU" sz="2400" dirty="0"/>
          </a:p>
        </c:rich>
      </c:tx>
      <c:layout>
        <c:manualLayout>
          <c:xMode val="edge"/>
          <c:yMode val="edge"/>
          <c:x val="0.19129982773956961"/>
          <c:y val="1.5129421646753054E-2"/>
        </c:manualLayout>
      </c:layout>
      <c:overlay val="0"/>
    </c:title>
    <c:autoTitleDeleted val="0"/>
    <c:view3D>
      <c:rotX val="30"/>
      <c:rotY val="80"/>
      <c:depthPercent val="10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7860265296509759E-2"/>
          <c:y val="0.18014978622446967"/>
          <c:w val="0.6651457168735555"/>
          <c:h val="0.8198501934128531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Размещенные закупочные процедуры</c:v>
                </c:pt>
              </c:strCache>
            </c:strRef>
          </c:tx>
          <c:explosion val="15"/>
          <c:dPt>
            <c:idx val="0"/>
            <c:bubble3D val="0"/>
            <c:spPr>
              <a:solidFill>
                <a:srgbClr val="CD88F4"/>
              </a:solidFill>
            </c:spPr>
          </c:dPt>
          <c:dPt>
            <c:idx val="1"/>
            <c:bubble3D val="0"/>
            <c:spPr>
              <a:solidFill>
                <a:srgbClr val="CCECFF"/>
              </a:solidFill>
            </c:spPr>
          </c:dPt>
          <c:dLbls>
            <c:dLbl>
              <c:idx val="0"/>
              <c:layout>
                <c:manualLayout>
                  <c:x val="-1.0598834837463194E-2"/>
                  <c:y val="-0.67237843943265563"/>
                </c:manualLayout>
              </c:layout>
              <c:tx>
                <c:rich>
                  <a:bodyPr/>
                  <a:lstStyle/>
                  <a:p>
                    <a:pPr>
                      <a:defRPr sz="1600" b="1"/>
                    </a:pPr>
                    <a:r>
                      <a:rPr lang="ru-RU" sz="1600" b="1" dirty="0" smtClean="0"/>
                      <a:t>425 </a:t>
                    </a:r>
                    <a:r>
                      <a:rPr lang="ru-RU" sz="1600" b="1" baseline="0" dirty="0" smtClean="0"/>
                      <a:t>процедур</a:t>
                    </a:r>
                  </a:p>
                  <a:p>
                    <a:pPr>
                      <a:defRPr sz="1600" b="1"/>
                    </a:pPr>
                    <a:r>
                      <a:rPr lang="ru-RU" sz="1600" b="1" baseline="0" dirty="0" smtClean="0"/>
                      <a:t>5 206,2 млн. руб.</a:t>
                    </a:r>
                    <a:br>
                      <a:rPr lang="ru-RU" sz="1600" b="1" baseline="0" dirty="0" smtClean="0"/>
                    </a:br>
                    <a:r>
                      <a:rPr lang="ru-RU" sz="1600" b="1" baseline="0" dirty="0" smtClean="0"/>
                      <a:t>85</a:t>
                    </a:r>
                    <a:r>
                      <a:rPr lang="ru-RU" sz="1600" b="1" dirty="0" smtClean="0"/>
                      <a:t>%</a:t>
                    </a:r>
                    <a:endParaRPr lang="ru-RU" sz="1600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7.303901592635631E-2"/>
                  <c:y val="-1.0726771099507463E-2"/>
                </c:manualLayout>
              </c:layout>
              <c:tx>
                <c:rich>
                  <a:bodyPr/>
                  <a:lstStyle/>
                  <a:p>
                    <a:r>
                      <a:rPr lang="ru-RU" sz="1600" b="1" baseline="0" dirty="0" smtClean="0"/>
                      <a:t>77 процедур</a:t>
                    </a:r>
                  </a:p>
                  <a:p>
                    <a:r>
                      <a:rPr lang="ru-RU" sz="1600" b="1" baseline="0" dirty="0" smtClean="0"/>
                      <a:t>1 972,0 млн. руб.</a:t>
                    </a:r>
                    <a:br>
                      <a:rPr lang="ru-RU" sz="1600" b="1" baseline="0" dirty="0" smtClean="0"/>
                    </a:br>
                    <a:r>
                      <a:rPr lang="ru-RU" sz="1600" b="1" dirty="0" smtClean="0"/>
                      <a:t>15%</a:t>
                    </a:r>
                    <a:endParaRPr lang="ru-RU" sz="1600" dirty="0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2.9927906111431968E-2"/>
                  <c:y val="0.1828105408922818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Электронный аукцион</c:v>
                </c:pt>
                <c:pt idx="1">
                  <c:v>Конкурс</c:v>
                </c:pt>
              </c:strCache>
            </c:strRef>
          </c:cat>
          <c:val>
            <c:numRef>
              <c:f>Лист1!$B$2:$B$3</c:f>
              <c:numCache>
                <c:formatCode>#,##0.00</c:formatCode>
                <c:ptCount val="2"/>
                <c:pt idx="0">
                  <c:v>5206.2</c:v>
                </c:pt>
                <c:pt idx="1">
                  <c:v>1972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73040677640223572"/>
          <c:y val="0.51840499203792167"/>
          <c:w val="0.2506444417103334"/>
          <c:h val="0.16060308113913266"/>
        </c:manualLayout>
      </c:layout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6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/>
              <a:t>Соотношение экономии по закупочным </a:t>
            </a:r>
            <a:r>
              <a:rPr lang="ru-RU" dirty="0" smtClean="0"/>
              <a:t>процедурам,</a:t>
            </a:r>
            <a:r>
              <a:rPr lang="ru-RU" baseline="0" dirty="0" smtClean="0"/>
              <a:t> млн. </a:t>
            </a:r>
            <a:r>
              <a:rPr lang="ru-RU" dirty="0" smtClean="0"/>
              <a:t>руб.</a:t>
            </a:r>
            <a:endParaRPr lang="ru-RU" dirty="0"/>
          </a:p>
        </c:rich>
      </c:tx>
      <c:layout>
        <c:manualLayout>
          <c:xMode val="edge"/>
          <c:yMode val="edge"/>
          <c:x val="0.13597628270871648"/>
          <c:y val="1.7328864023050738E-2"/>
        </c:manualLayout>
      </c:layout>
      <c:overlay val="0"/>
    </c:title>
    <c:autoTitleDeleted val="0"/>
    <c:view3D>
      <c:rotX val="30"/>
      <c:rotY val="0"/>
      <c:depthPercent val="10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084390531446919E-2"/>
          <c:y val="0.24337048578891757"/>
          <c:w val="0.65316973504321374"/>
          <c:h val="0.756629601189846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Размещенные закупочные процедуры</c:v>
                </c:pt>
              </c:strCache>
            </c:strRef>
          </c:tx>
          <c:explosion val="5"/>
          <c:dPt>
            <c:idx val="0"/>
            <c:bubble3D val="0"/>
            <c:spPr>
              <a:solidFill>
                <a:srgbClr val="CD88F4"/>
              </a:solidFill>
            </c:spPr>
          </c:dPt>
          <c:dPt>
            <c:idx val="1"/>
            <c:bubble3D val="0"/>
            <c:spPr>
              <a:solidFill>
                <a:srgbClr val="CCECFF"/>
              </a:solidFill>
            </c:spPr>
          </c:dPt>
          <c:dLbls>
            <c:dLbl>
              <c:idx val="0"/>
              <c:layout>
                <c:manualLayout>
                  <c:x val="-5.1596769321315079E-2"/>
                  <c:y val="-0.59037636208855748"/>
                </c:manualLayout>
              </c:layout>
              <c:tx>
                <c:rich>
                  <a:bodyPr/>
                  <a:lstStyle/>
                  <a:p>
                    <a:r>
                      <a:rPr lang="ru-RU" sz="1600" b="1" i="0" u="none" strike="noStrike" kern="1200" baseline="0" dirty="0" smtClean="0">
                        <a:solidFill>
                          <a:prstClr val="black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417,9 млн. руб.</a:t>
                    </a:r>
                    <a:br>
                      <a:rPr lang="ru-RU" sz="1600" b="1" i="0" u="none" strike="noStrike" kern="1200" baseline="0" dirty="0" smtClean="0">
                        <a:solidFill>
                          <a:prstClr val="black"/>
                        </a:solidFill>
                        <a:latin typeface="Times New Roman" pitchFamily="18" charset="0"/>
                        <a:cs typeface="Times New Roman" pitchFamily="18" charset="0"/>
                      </a:rPr>
                    </a:br>
                    <a:r>
                      <a:rPr lang="ru-RU" sz="1600" b="1" i="0" u="none" strike="noStrike" kern="1200" baseline="0" dirty="0" smtClean="0">
                        <a:solidFill>
                          <a:prstClr val="black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87,1%</a:t>
                    </a:r>
                    <a:endParaRPr lang="ru-RU" sz="1600" b="1" i="0" u="none" strike="noStrike" kern="1200" baseline="0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8.1894826194701967E-2"/>
                  <c:y val="-7.013994619458068E-2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/>
                      <a:t>138</a:t>
                    </a:r>
                    <a:r>
                      <a:rPr lang="ru-RU" b="1" baseline="0" dirty="0" smtClean="0"/>
                      <a:t>,5 млн</a:t>
                    </a:r>
                    <a:r>
                      <a:rPr lang="ru-RU" b="1" dirty="0" smtClean="0"/>
                      <a:t>. руб.</a:t>
                    </a:r>
                    <a:br>
                      <a:rPr lang="ru-RU" b="1" dirty="0" smtClean="0"/>
                    </a:br>
                    <a:r>
                      <a:rPr lang="ru-RU" b="1" dirty="0" smtClean="0"/>
                      <a:t>12,9% </a:t>
                    </a:r>
                    <a:endParaRPr lang="ru-RU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3.6495257221044949E-2"/>
                  <c:y val="0.10948396444110946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0093284494328465E-2"/>
                  <c:y val="-0.12442060171820618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.1611831443979205"/>
                  <c:y val="-4.626079798055223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Электронный аукцион</c:v>
                </c:pt>
                <c:pt idx="1">
                  <c:v>Конкурс</c:v>
                </c:pt>
              </c:strCache>
            </c:strRef>
          </c:cat>
          <c:val>
            <c:numRef>
              <c:f>Лист1!$B$2:$B$3</c:f>
              <c:numCache>
                <c:formatCode>#,##0.00</c:formatCode>
                <c:ptCount val="2"/>
                <c:pt idx="0">
                  <c:v>417.9</c:v>
                </c:pt>
                <c:pt idx="1">
                  <c:v>138.5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72920938077587338"/>
          <c:y val="0.32486343675794382"/>
          <c:w val="0.26003844348249644"/>
          <c:h val="0.14398761720606154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6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/>
              <a:t>Водители трамвая</a:t>
            </a:r>
          </a:p>
        </c:rich>
      </c:tx>
      <c:layout>
        <c:manualLayout>
          <c:xMode val="edge"/>
          <c:yMode val="edge"/>
          <c:x val="0.2637213806844777"/>
          <c:y val="2.3914826457191018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3.3196903440601319E-2"/>
          <c:y val="0.20425018135239875"/>
          <c:w val="0.90023399039450991"/>
          <c:h val="0.66322083493990869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"/>
            <c:invertIfNegative val="0"/>
            <c:bubble3D val="0"/>
            <c:spPr>
              <a:solidFill>
                <a:srgbClr val="00B0F0"/>
              </a:solidFill>
            </c:spPr>
          </c:dPt>
          <c:dPt>
            <c:idx val="2"/>
            <c:invertIfNegative val="0"/>
            <c:bubble3D val="0"/>
            <c:spPr>
              <a:solidFill>
                <a:srgbClr val="FF6600"/>
              </a:solidFill>
            </c:spPr>
          </c:dPt>
          <c:dPt>
            <c:idx val="3"/>
            <c:invertIfNegative val="0"/>
            <c:bubble3D val="0"/>
            <c:spPr>
              <a:solidFill>
                <a:srgbClr val="7030A0"/>
              </a:solidFill>
            </c:spPr>
          </c:dPt>
          <c:dLbls>
            <c:dLbl>
              <c:idx val="2"/>
              <c:layout>
                <c:manualLayout>
                  <c:x val="-3.0408498672561284E-3"/>
                  <c:y val="-1.55619963794872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3.0408498672561284E-3"/>
                  <c:y val="3.11239927589745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numRef>
              <c:f>('C:\Users\id_ootiz3\Documents\Танюшке от Светы\Документы к баланс ком и год отч\Отчет 2019 год\[Численность 2013-2019.xls]9 месяцев'!$K$4;'C:\Users\id_ootiz3\Documents\Танюшке от Светы\Документы к баланс ком и год отч\Отчет 2019 год\[Численность 2013-2019.xls]9 месяцев'!$M$4;'C:\Users\id_ootiz3\Documents\Танюшке от Светы\Документы к баланс ком и год отч\Отчет 2019 год\[Численность 2013-2019.xls]9 месяцев'!$O$4;'C:\Users\id_ootiz3\Documents\Танюшке от Светы\Документы к баланс ком и год отч\Отчет 2019 год\[Численность 2013-2019.xls]9 месяцев'!$Q$4)</c:f>
              <c:numCache>
                <c:formatCode>General</c:formatCode>
                <c:ptCount val="4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</c:numCache>
            </c:numRef>
          </c:cat>
          <c:val>
            <c:numRef>
              <c:f>('C:\Users\id_ootiz3\Documents\Танюшке от Светы\Документы к баланс ком и год отч\Отчет 2019 год\[Численность 2013-2019.xls]год'!$K$6;'C:\Users\id_ootiz3\Documents\Танюшке от Светы\Документы к баланс ком и год отч\Отчет 2019 год\[Численность 2013-2019.xls]год'!$M$6;'C:\Users\id_ootiz3\Documents\Танюшке от Светы\Документы к баланс ком и год отч\Отчет 2019 год\[Численность 2013-2019.xls]год'!$O$6;'C:\Users\id_ootiz3\Documents\Танюшке от Светы\Документы к баланс ком и год отч\Отчет 2019 год\[Численность 2013-2019.xls]год'!$Q$6)</c:f>
              <c:numCache>
                <c:formatCode>General</c:formatCode>
                <c:ptCount val="4"/>
                <c:pt idx="0">
                  <c:v>1880</c:v>
                </c:pt>
                <c:pt idx="1">
                  <c:v>1913</c:v>
                </c:pt>
                <c:pt idx="2">
                  <c:v>1831</c:v>
                </c:pt>
                <c:pt idx="3">
                  <c:v>1811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78854016"/>
        <c:axId val="78862592"/>
      </c:barChart>
      <c:catAx>
        <c:axId val="788540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/>
            </a:pPr>
            <a:endParaRPr lang="ru-RU"/>
          </a:p>
        </c:txPr>
        <c:crossAx val="788625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78862592"/>
        <c:scaling>
          <c:orientation val="minMax"/>
          <c:max val="2000"/>
          <c:min val="500"/>
        </c:scaling>
        <c:delete val="1"/>
        <c:axPos val="l"/>
        <c:numFmt formatCode="General" sourceLinked="1"/>
        <c:majorTickMark val="out"/>
        <c:minorTickMark val="none"/>
        <c:tickLblPos val="nextTo"/>
        <c:crossAx val="78854016"/>
        <c:crosses val="autoZero"/>
        <c:crossBetween val="between"/>
        <c:majorUnit val="50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4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0.18852</cdr:x>
      <cdr:y>0.13071</cdr:y>
    </cdr:from>
    <cdr:to>
      <cdr:x>0.35479</cdr:x>
      <cdr:y>0.18662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928694" y="785818"/>
          <a:ext cx="819064" cy="3361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1 187,03 млн.руб.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0.68809</cdr:x>
      <cdr:y>0.75956</cdr:y>
    </cdr:from>
    <cdr:to>
      <cdr:x>0.93613</cdr:x>
      <cdr:y>0.81219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3389592" y="4566287"/>
          <a:ext cx="1221872" cy="31639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72,7 млн.руб.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0.01387</cdr:x>
      <cdr:y>0.77161</cdr:y>
    </cdr:from>
    <cdr:to>
      <cdr:x>0.66582</cdr:x>
      <cdr:y>0.88821</cdr:y>
    </cdr:to>
    <cdr:sp macro="" textlink="">
      <cdr:nvSpPr>
        <cdr:cNvPr id="5" name="Прямоугольник 4"/>
        <cdr:cNvSpPr/>
      </cdr:nvSpPr>
      <cdr:spPr>
        <a:xfrm xmlns:a="http://schemas.openxmlformats.org/drawingml/2006/main">
          <a:off x="68325" y="4344375"/>
          <a:ext cx="3211577" cy="656488"/>
        </a:xfrm>
        <a:prstGeom xmlns:a="http://schemas.openxmlformats.org/drawingml/2006/main" prst="rect">
          <a:avLst/>
        </a:prstGeom>
        <a:ln xmlns:a="http://schemas.openxmlformats.org/drawingml/2006/main">
          <a:noFill/>
        </a:ln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342900" indent="-77788"/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Объём поставленной продукции </a:t>
          </a:r>
        </a:p>
        <a:p xmlns:a="http://schemas.openxmlformats.org/drawingml/2006/main">
          <a:pPr marL="342900" indent="-77788"/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российского производства</a:t>
          </a:r>
        </a:p>
      </cdr:txBody>
    </cdr:sp>
  </cdr:relSizeAnchor>
  <cdr:relSizeAnchor xmlns:cdr="http://schemas.openxmlformats.org/drawingml/2006/chartDrawing">
    <cdr:from>
      <cdr:x>0.01387</cdr:x>
      <cdr:y>0.79699</cdr:y>
    </cdr:from>
    <cdr:to>
      <cdr:x>0.68703</cdr:x>
      <cdr:y>0.96645</cdr:y>
    </cdr:to>
    <cdr:sp macro="" textlink="">
      <cdr:nvSpPr>
        <cdr:cNvPr id="6" name="Прямоугольник 5"/>
        <cdr:cNvSpPr/>
      </cdr:nvSpPr>
      <cdr:spPr>
        <a:xfrm xmlns:a="http://schemas.openxmlformats.org/drawingml/2006/main">
          <a:off x="68325" y="4487251"/>
          <a:ext cx="3316060" cy="954104"/>
        </a:xfrm>
        <a:prstGeom xmlns:a="http://schemas.openxmlformats.org/drawingml/2006/main" prst="rect">
          <a:avLst/>
        </a:prstGeom>
        <a:ln xmlns:a="http://schemas.openxmlformats.org/drawingml/2006/main">
          <a:noFill/>
        </a:ln>
      </cdr:spPr>
      <cdr:txBody>
        <a:bodyPr xmlns:a="http://schemas.openxmlformats.org/drawingml/2006/main" wrap="squar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342900" indent="-77788"/>
          <a:endParaRPr lang="ru-RU" sz="1400" b="1" dirty="0" smtClean="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 marL="342900" indent="-77788"/>
          <a:endParaRPr lang="ru-RU" sz="1400" b="1" dirty="0" smtClean="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 marL="342900" indent="-77788"/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Объём поставленной продукции </a:t>
          </a:r>
        </a:p>
        <a:p xmlns:a="http://schemas.openxmlformats.org/drawingml/2006/main">
          <a:pPr marL="342900" indent="-77788"/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импортного производства</a:t>
          </a:r>
        </a:p>
      </cdr:txBody>
    </cdr:sp>
  </cdr:relSizeAnchor>
  <cdr:relSizeAnchor xmlns:cdr="http://schemas.openxmlformats.org/drawingml/2006/chartDrawing">
    <cdr:from>
      <cdr:x>0.01387</cdr:x>
      <cdr:y>0.89849</cdr:y>
    </cdr:from>
    <cdr:to>
      <cdr:x>0.03807</cdr:x>
      <cdr:y>0.92963</cdr:y>
    </cdr:to>
    <cdr:sp macro="" textlink="">
      <cdr:nvSpPr>
        <cdr:cNvPr id="8" name="Прямоугольник 7"/>
        <cdr:cNvSpPr/>
      </cdr:nvSpPr>
      <cdr:spPr>
        <a:xfrm xmlns:a="http://schemas.openxmlformats.org/drawingml/2006/main">
          <a:off x="68325" y="5058755"/>
          <a:ext cx="119212" cy="175326"/>
        </a:xfrm>
        <a:prstGeom xmlns:a="http://schemas.openxmlformats.org/drawingml/2006/main" prst="rect">
          <a:avLst/>
        </a:prstGeom>
        <a:solidFill xmlns:a="http://schemas.openxmlformats.org/drawingml/2006/main">
          <a:srgbClr val="FF0000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ru-RU"/>
        </a:p>
      </cdr:txBody>
    </cdr:sp>
  </cdr:relSizeAnchor>
  <cdr:relSizeAnchor xmlns:cdr="http://schemas.openxmlformats.org/drawingml/2006/chartDrawing">
    <cdr:from>
      <cdr:x>0.01867</cdr:x>
      <cdr:y>0.7843</cdr:y>
    </cdr:from>
    <cdr:to>
      <cdr:x>0.04287</cdr:x>
      <cdr:y>0.81542</cdr:y>
    </cdr:to>
    <cdr:sp macro="" textlink="">
      <cdr:nvSpPr>
        <cdr:cNvPr id="9" name="Прямоугольник 8"/>
        <cdr:cNvSpPr/>
      </cdr:nvSpPr>
      <cdr:spPr>
        <a:xfrm xmlns:a="http://schemas.openxmlformats.org/drawingml/2006/main">
          <a:off x="91970" y="4415813"/>
          <a:ext cx="119231" cy="175213"/>
        </a:xfrm>
        <a:prstGeom xmlns:a="http://schemas.openxmlformats.org/drawingml/2006/main" prst="rect">
          <a:avLst/>
        </a:prstGeom>
        <a:solidFill xmlns:a="http://schemas.openxmlformats.org/drawingml/2006/main">
          <a:srgbClr val="00B050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ru-RU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0.12899</cdr:x>
      <cdr:y>0.30667</cdr:y>
    </cdr:from>
    <cdr:to>
      <cdr:x>0.14505</cdr:x>
      <cdr:y>0.48</cdr:y>
    </cdr:to>
    <cdr:cxnSp macro="">
      <cdr:nvCxnSpPr>
        <cdr:cNvPr id="3" name="Прямая соединительная линия 2"/>
        <cdr:cNvCxnSpPr/>
      </cdr:nvCxnSpPr>
      <cdr:spPr>
        <a:xfrm xmlns:a="http://schemas.openxmlformats.org/drawingml/2006/main" flipH="1" flipV="1">
          <a:off x="1156570" y="1656184"/>
          <a:ext cx="143998" cy="936086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tx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0.63993</cdr:x>
      <cdr:y>0.32493</cdr:y>
    </cdr:from>
    <cdr:to>
      <cdr:x>0.63993</cdr:x>
      <cdr:y>0.44417</cdr:y>
    </cdr:to>
    <cdr:cxnSp macro="">
      <cdr:nvCxnSpPr>
        <cdr:cNvPr id="3" name="Прямая соединительная линия 2"/>
        <cdr:cNvCxnSpPr/>
      </cdr:nvCxnSpPr>
      <cdr:spPr>
        <a:xfrm xmlns:a="http://schemas.openxmlformats.org/drawingml/2006/main" flipV="1">
          <a:off x="5575670" y="1696253"/>
          <a:ext cx="0" cy="622418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tx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5"/>
            <a:ext cx="2945659" cy="49633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6" y="5"/>
            <a:ext cx="2945659" cy="49633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39CE66-58B9-4990-9A5E-6533E4C68141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2950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28589"/>
            <a:ext cx="2945659" cy="4963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6" y="9428589"/>
            <a:ext cx="2945659" cy="4963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C4FF00-9C51-420E-AFA3-E90D441A8E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911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4A9A1-8166-4971-9EE2-CC7785BF8871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51358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679780" y="4715155"/>
            <a:ext cx="5438139" cy="4466988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09630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2950"/>
            <a:ext cx="4965700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679769" y="4715153"/>
            <a:ext cx="5438139" cy="44669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431214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4A9A1-8166-4971-9EE2-CC7785BF8871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51358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4A9A1-8166-4971-9EE2-CC7785BF8871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51358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4A9A1-8166-4971-9EE2-CC7785BF8871}" type="slidenum">
              <a:rPr lang="ru-RU" smtClean="0"/>
              <a:pPr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51358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D936E-AE9A-42EA-9121-3256823270B8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12689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2950"/>
            <a:ext cx="4965700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679777" y="4715153"/>
            <a:ext cx="5438139" cy="44669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64719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2950"/>
            <a:ext cx="4965700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679775" y="4715153"/>
            <a:ext cx="5438139" cy="44669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573428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679780" y="4715155"/>
            <a:ext cx="5438139" cy="4466988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24885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679780" y="4715155"/>
            <a:ext cx="5438139" cy="4466988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416612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/>
            </a:lvl1pPr>
            <a:lvl2pPr indent="457200">
              <a:defRPr/>
            </a:lvl2pPr>
            <a:lvl3pPr indent="914400">
              <a:defRPr/>
            </a:lvl3pPr>
            <a:lvl4pPr indent="1371600"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54552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2.xml"/><Relationship Id="rId5" Type="http://schemas.openxmlformats.org/officeDocument/2006/relationships/chart" Target="../charts/chart11.xml"/><Relationship Id="rId4" Type="http://schemas.openxmlformats.org/officeDocument/2006/relationships/chart" Target="../charts/char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0" Type="http://schemas.openxmlformats.org/officeDocument/2006/relationships/image" Target="../media/image11.png"/><Relationship Id="rId4" Type="http://schemas.openxmlformats.org/officeDocument/2006/relationships/image" Target="../media/image8.png"/><Relationship Id="rId9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hape 2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5186864" y="0"/>
            <a:ext cx="3601408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ape 24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962900" y="4869424"/>
            <a:ext cx="2723025" cy="54347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hape 25"/>
          <p:cNvSpPr txBox="1"/>
          <p:nvPr/>
        </p:nvSpPr>
        <p:spPr>
          <a:xfrm>
            <a:off x="191035" y="1052736"/>
            <a:ext cx="5688630" cy="1080802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/>
            <a:r>
              <a:rPr lang="ru-RU" sz="3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СПб ГУП «Горэлектротранс»</a:t>
            </a:r>
          </a:p>
          <a:p>
            <a:pPr lvl="0" algn="ctr"/>
            <a:endParaRPr lang="ru-RU" sz="32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Shape 25"/>
          <p:cNvSpPr txBox="1"/>
          <p:nvPr/>
        </p:nvSpPr>
        <p:spPr>
          <a:xfrm>
            <a:off x="107504" y="2708920"/>
            <a:ext cx="5855693" cy="144016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/>
            <a:r>
              <a:rPr lang="ru-RU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«Отчет </a:t>
            </a:r>
            <a:r>
              <a:rPr lang="ru-RU" sz="20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об итогах финансово-хозяйственной деятельности  </a:t>
            </a:r>
            <a:r>
              <a:rPr lang="ru-RU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СПб </a:t>
            </a:r>
            <a:r>
              <a:rPr lang="ru-RU" sz="20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ГУП «Горэлектротранс» </a:t>
            </a:r>
            <a:endParaRPr lang="ru-RU" sz="2000" b="1" dirty="0" smtClean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 algn="ctr"/>
            <a:r>
              <a:rPr lang="ru-RU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</a:t>
            </a:r>
            <a:r>
              <a:rPr lang="en-US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2019 год»</a:t>
            </a:r>
            <a:endParaRPr lang="ru-RU" sz="20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7250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31"/>
          <p:cNvSpPr/>
          <p:nvPr/>
        </p:nvSpPr>
        <p:spPr>
          <a:xfrm>
            <a:off x="-9900" y="0"/>
            <a:ext cx="9153900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ru-RU" dirty="0" smtClean="0"/>
              <a:t> </a:t>
            </a:r>
            <a:endParaRPr dirty="0"/>
          </a:p>
        </p:txBody>
      </p:sp>
      <p:pic>
        <p:nvPicPr>
          <p:cNvPr id="8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32"/>
          <p:cNvSpPr txBox="1"/>
          <p:nvPr/>
        </p:nvSpPr>
        <p:spPr>
          <a:xfrm>
            <a:off x="217395" y="44624"/>
            <a:ext cx="5146693" cy="53828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Импортозамещение</a:t>
            </a:r>
            <a:endParaRPr lang="ru-RU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6" name="Диаграмма 25"/>
          <p:cNvGraphicFramePr/>
          <p:nvPr>
            <p:extLst>
              <p:ext uri="{D42A27DB-BD31-4B8C-83A1-F6EECF244321}">
                <p14:modId xmlns:p14="http://schemas.microsoft.com/office/powerpoint/2010/main" val="1721840941"/>
              </p:ext>
            </p:extLst>
          </p:nvPr>
        </p:nvGraphicFramePr>
        <p:xfrm>
          <a:off x="5068953" y="2420887"/>
          <a:ext cx="3960000" cy="43766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4" name="TextBox 43"/>
          <p:cNvSpPr txBox="1"/>
          <p:nvPr/>
        </p:nvSpPr>
        <p:spPr>
          <a:xfrm>
            <a:off x="5096073" y="2396960"/>
            <a:ext cx="394101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b="1" dirty="0" smtClean="0">
                <a:latin typeface="Arial" pitchFamily="34" charset="0"/>
                <a:cs typeface="Arial" pitchFamily="34" charset="0"/>
              </a:rPr>
              <a:t>Доля отечественной и импортной продукции</a:t>
            </a:r>
          </a:p>
          <a:p>
            <a:pPr algn="ctr"/>
            <a:r>
              <a:rPr lang="ru-RU" sz="1300" b="1" dirty="0" smtClean="0">
                <a:latin typeface="Arial" pitchFamily="34" charset="0"/>
                <a:cs typeface="Arial" pitchFamily="34" charset="0"/>
              </a:rPr>
              <a:t>за 12 месяцев 2018, 2019гг.</a:t>
            </a:r>
            <a:endParaRPr lang="ru-RU" sz="13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410828" y="5458528"/>
            <a:ext cx="5934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5,8%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500694" y="4000504"/>
            <a:ext cx="6928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94,2%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969122" y="5458529"/>
            <a:ext cx="5934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5,8%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72198" y="4000504"/>
            <a:ext cx="6928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94,2%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9" name="Диаграмма 18"/>
          <p:cNvGraphicFramePr/>
          <p:nvPr>
            <p:extLst>
              <p:ext uri="{D42A27DB-BD31-4B8C-83A1-F6EECF244321}">
                <p14:modId xmlns:p14="http://schemas.microsoft.com/office/powerpoint/2010/main" val="3167496327"/>
              </p:ext>
            </p:extLst>
          </p:nvPr>
        </p:nvGraphicFramePr>
        <p:xfrm>
          <a:off x="71406" y="785794"/>
          <a:ext cx="4926109" cy="6011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20" name="Прямая соединительная линия 19"/>
          <p:cNvCxnSpPr/>
          <p:nvPr/>
        </p:nvCxnSpPr>
        <p:spPr>
          <a:xfrm rot="16200000" flipH="1">
            <a:off x="1431578" y="2068828"/>
            <a:ext cx="657762" cy="37771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16200000" flipH="1">
            <a:off x="3821901" y="5179231"/>
            <a:ext cx="285752" cy="21431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041088" y="1073522"/>
            <a:ext cx="3996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77800"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Фактическое импортозамещение – </a:t>
            </a:r>
          </a:p>
          <a:p>
            <a:pPr indent="177800"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0,9 млн.руб.</a:t>
            </a:r>
          </a:p>
          <a:p>
            <a:pPr algn="ctr"/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1406" y="839658"/>
            <a:ext cx="49292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Импортозамещение за 12 месяцев 2019 года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4555879" y="274637"/>
            <a:ext cx="2133600" cy="365125"/>
          </a:xfrm>
        </p:spPr>
        <p:txBody>
          <a:bodyPr/>
          <a:lstStyle/>
          <a:p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Слайд </a:t>
            </a:r>
            <a:fld id="{B19B0651-EE4F-4900-A07F-96A6BFA9D0F0}" type="slidenum">
              <a:rPr lang="ru-RU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pPr/>
              <a:t>10</a:t>
            </a:fld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3215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1"/>
          <p:cNvSpPr/>
          <p:nvPr/>
        </p:nvSpPr>
        <p:spPr>
          <a:xfrm>
            <a:off x="-9900" y="-12105"/>
            <a:ext cx="9153900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ru-RU" sz="2000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Конкурентные закупки </a:t>
            </a:r>
            <a:endParaRPr sz="2000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" name="Shape 3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6999035" y="165795"/>
            <a:ext cx="2037461" cy="405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4" name="Диаграмма 33"/>
          <p:cNvGraphicFramePr/>
          <p:nvPr>
            <p:extLst>
              <p:ext uri="{D42A27DB-BD31-4B8C-83A1-F6EECF244321}">
                <p14:modId xmlns:p14="http://schemas.microsoft.com/office/powerpoint/2010/main" val="342113623"/>
              </p:ext>
            </p:extLst>
          </p:nvPr>
        </p:nvGraphicFramePr>
        <p:xfrm>
          <a:off x="31054" y="1340768"/>
          <a:ext cx="8966646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5" name="Прямоугольник 34"/>
          <p:cNvSpPr/>
          <p:nvPr/>
        </p:nvSpPr>
        <p:spPr>
          <a:xfrm>
            <a:off x="284732" y="874047"/>
            <a:ext cx="8712968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00" b="1" i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Проведено  502 закупочные процедуры </a:t>
            </a:r>
            <a:r>
              <a:rPr lang="ru-RU" sz="1700" b="1" i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 общую сумму </a:t>
            </a:r>
            <a:r>
              <a:rPr lang="ru-RU" sz="1700" b="1" i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7 178,2 млн. </a:t>
            </a:r>
            <a:r>
              <a:rPr lang="ru-RU" sz="1700" b="1" i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руб. </a:t>
            </a:r>
            <a:endParaRPr lang="ru-RU" sz="1700" b="1" i="1" u="sng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4543005" y="217779"/>
            <a:ext cx="2133600" cy="365125"/>
          </a:xfrm>
        </p:spPr>
        <p:txBody>
          <a:bodyPr/>
          <a:lstStyle/>
          <a:p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Слайд </a:t>
            </a:r>
            <a:fld id="{B19B0651-EE4F-4900-A07F-96A6BFA9D0F0}" type="slidenum">
              <a:rPr lang="ru-RU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pPr/>
              <a:t>11</a:t>
            </a:fld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36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1"/>
          <p:cNvSpPr/>
          <p:nvPr/>
        </p:nvSpPr>
        <p:spPr>
          <a:xfrm>
            <a:off x="0" y="0"/>
            <a:ext cx="9153900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ru-RU" sz="2000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Конкурентные закупки</a:t>
            </a:r>
            <a:endParaRPr sz="2000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" name="Shape 3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6999035" y="165795"/>
            <a:ext cx="2037461" cy="405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4" name="Диаграмма 33"/>
          <p:cNvGraphicFramePr/>
          <p:nvPr>
            <p:extLst>
              <p:ext uri="{D42A27DB-BD31-4B8C-83A1-F6EECF244321}">
                <p14:modId xmlns:p14="http://schemas.microsoft.com/office/powerpoint/2010/main" val="2213386599"/>
              </p:ext>
            </p:extLst>
          </p:nvPr>
        </p:nvGraphicFramePr>
        <p:xfrm>
          <a:off x="220466" y="1300699"/>
          <a:ext cx="8712968" cy="52202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9" name="Прямоугольник 38"/>
          <p:cNvSpPr/>
          <p:nvPr/>
        </p:nvSpPr>
        <p:spPr>
          <a:xfrm>
            <a:off x="0" y="962144"/>
            <a:ext cx="90364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ru-RU" sz="16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Экономический эффект от проведенных закупочных </a:t>
            </a:r>
            <a:r>
              <a:rPr lang="ru-RU" sz="16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процедур –556,4 тыс</a:t>
            </a:r>
            <a:r>
              <a:rPr lang="ru-RU" sz="1600" b="1" i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руб</a:t>
            </a:r>
            <a:r>
              <a:rPr lang="ru-RU" sz="1600" b="1" i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4543005" y="217779"/>
            <a:ext cx="2133600" cy="365125"/>
          </a:xfrm>
        </p:spPr>
        <p:txBody>
          <a:bodyPr/>
          <a:lstStyle/>
          <a:p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Слайд </a:t>
            </a:r>
            <a:fld id="{B19B0651-EE4F-4900-A07F-96A6BFA9D0F0}" type="slidenum">
              <a:rPr lang="ru-RU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pPr/>
              <a:t>12</a:t>
            </a:fld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5196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31"/>
          <p:cNvSpPr/>
          <p:nvPr/>
        </p:nvSpPr>
        <p:spPr>
          <a:xfrm>
            <a:off x="0" y="0"/>
            <a:ext cx="9153900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ru-RU" dirty="0" smtClean="0"/>
              <a:t> </a:t>
            </a:r>
            <a:endParaRPr dirty="0"/>
          </a:p>
        </p:txBody>
      </p:sp>
      <p:pic>
        <p:nvPicPr>
          <p:cNvPr id="8" name="Shape 3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32"/>
          <p:cNvSpPr txBox="1"/>
          <p:nvPr/>
        </p:nvSpPr>
        <p:spPr>
          <a:xfrm>
            <a:off x="0" y="30681"/>
            <a:ext cx="5650749" cy="71617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Среднесписочная численность</a:t>
            </a:r>
            <a:b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 2016-2019 гг., чел.</a:t>
            </a:r>
            <a:endParaRPr lang="ru-RU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2640997"/>
              </p:ext>
            </p:extLst>
          </p:nvPr>
        </p:nvGraphicFramePr>
        <p:xfrm>
          <a:off x="287523" y="6093296"/>
          <a:ext cx="8568953" cy="648072"/>
        </p:xfrm>
        <a:graphic>
          <a:graphicData uri="http://schemas.openxmlformats.org/drawingml/2006/table">
            <a:tbl>
              <a:tblPr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tableStyleId>{69C7853C-536D-4A76-A0AE-DD22124D55A5}</a:tableStyleId>
              </a:tblPr>
              <a:tblGrid>
                <a:gridCol w="3193881"/>
                <a:gridCol w="1246393"/>
                <a:gridCol w="1324293"/>
                <a:gridCol w="1246393"/>
                <a:gridCol w="1557993"/>
              </a:tblGrid>
              <a:tr h="291465">
                <a:tc>
                  <a:txBody>
                    <a:bodyPr/>
                    <a:lstStyle/>
                    <a:p>
                      <a:pPr algn="l" fontAlgn="b"/>
                      <a:endParaRPr lang="ru-RU" sz="11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2016</a:t>
                      </a:r>
                    </a:p>
                  </a:txBody>
                  <a:tcPr marL="9525" marR="9525" marT="9525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2017</a:t>
                      </a:r>
                    </a:p>
                  </a:txBody>
                  <a:tcPr marL="9525" marR="9525" marT="9525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2018</a:t>
                      </a:r>
                    </a:p>
                  </a:txBody>
                  <a:tcPr marL="9525" marR="9525" marT="9525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2019</a:t>
                      </a:r>
                    </a:p>
                  </a:txBody>
                  <a:tcPr marL="9525" marR="9525" marT="9525" marB="0" anchor="ctr">
                    <a:solidFill>
                      <a:srgbClr val="FFFF99"/>
                    </a:solidFill>
                  </a:tcPr>
                </a:tc>
              </a:tr>
              <a:tr h="356607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по СПб ГУП "Горэлектротранс" </a:t>
                      </a:r>
                      <a:r>
                        <a:rPr lang="ru-RU" sz="11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(чел.)</a:t>
                      </a:r>
                      <a:endParaRPr lang="ru-RU" sz="11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11 330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11 464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11 470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11 678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597346" y="274637"/>
            <a:ext cx="2133600" cy="365125"/>
          </a:xfrm>
        </p:spPr>
        <p:txBody>
          <a:bodyPr/>
          <a:lstStyle/>
          <a:p>
            <a:r>
              <a:rPr 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</a:t>
            </a:r>
            <a:fld id="{B19B0651-EE4F-4900-A07F-96A6BFA9D0F0}" type="slidenum">
              <a:rPr lang="ru-RU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13</a:t>
            </a:fld>
            <a:endParaRPr lang="ru-RU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7203448"/>
              </p:ext>
            </p:extLst>
          </p:nvPr>
        </p:nvGraphicFramePr>
        <p:xfrm>
          <a:off x="179512" y="836712"/>
          <a:ext cx="4176464" cy="2448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2061530"/>
              </p:ext>
            </p:extLst>
          </p:nvPr>
        </p:nvGraphicFramePr>
        <p:xfrm>
          <a:off x="4139952" y="836712"/>
          <a:ext cx="4905804" cy="259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Диаграмма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3275236"/>
              </p:ext>
            </p:extLst>
          </p:nvPr>
        </p:nvGraphicFramePr>
        <p:xfrm>
          <a:off x="107504" y="3356992"/>
          <a:ext cx="4248472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6" name="Диаграмма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754337"/>
              </p:ext>
            </p:extLst>
          </p:nvPr>
        </p:nvGraphicFramePr>
        <p:xfrm>
          <a:off x="4499993" y="3356992"/>
          <a:ext cx="4327086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608174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/>
          <p:nvPr/>
        </p:nvSpPr>
        <p:spPr>
          <a:xfrm>
            <a:off x="-9900" y="0"/>
            <a:ext cx="9153900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pic>
        <p:nvPicPr>
          <p:cNvPr id="33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hape 32"/>
          <p:cNvSpPr txBox="1"/>
          <p:nvPr/>
        </p:nvSpPr>
        <p:spPr>
          <a:xfrm>
            <a:off x="217395" y="44624"/>
            <a:ext cx="5146693" cy="53828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Средняя заработная плата</a:t>
            </a:r>
            <a:endParaRPr lang="ru-RU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Номер слайда 5"/>
          <p:cNvSpPr txBox="1">
            <a:spLocks/>
          </p:cNvSpPr>
          <p:nvPr/>
        </p:nvSpPr>
        <p:spPr>
          <a:xfrm>
            <a:off x="4499992" y="301445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</a:t>
            </a:r>
            <a:fld id="{B19B0651-EE4F-4900-A07F-96A6BFA9D0F0}" type="slidenum">
              <a:rPr lang="ru-RU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pPr algn="r"/>
              <a:t>14</a:t>
            </a:fld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801497"/>
              </p:ext>
            </p:extLst>
          </p:nvPr>
        </p:nvGraphicFramePr>
        <p:xfrm>
          <a:off x="107504" y="980728"/>
          <a:ext cx="8928992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88663442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/>
          <p:nvPr/>
        </p:nvSpPr>
        <p:spPr>
          <a:xfrm>
            <a:off x="0" y="0"/>
            <a:ext cx="9153900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2" name="Shape 32"/>
          <p:cNvSpPr txBox="1"/>
          <p:nvPr/>
        </p:nvSpPr>
        <p:spPr>
          <a:xfrm>
            <a:off x="1" y="-99392"/>
            <a:ext cx="6789616" cy="88518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r>
              <a:rPr lang="ru-RU" sz="1700" b="1" i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Исполнение адресной инвестиционной </a:t>
            </a:r>
            <a:r>
              <a:rPr lang="ru-RU" sz="1700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программы, </a:t>
            </a:r>
          </a:p>
          <a:p>
            <a:r>
              <a:rPr lang="ru-RU" sz="1700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финансируемой за </a:t>
            </a:r>
            <a:r>
              <a:rPr lang="ru-RU" sz="1700" b="1" i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счёт собственных источников </a:t>
            </a:r>
            <a:endParaRPr lang="ru-RU" sz="1700" b="1" i="1" dirty="0" smtClean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 2019 года  </a:t>
            </a:r>
          </a:p>
          <a:p>
            <a:pPr lvl="0" rtl="0">
              <a:buNone/>
            </a:pPr>
            <a:endParaRPr lang="ru" dirty="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3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Номер слайда 5"/>
          <p:cNvSpPr txBox="1">
            <a:spLocks/>
          </p:cNvSpPr>
          <p:nvPr/>
        </p:nvSpPr>
        <p:spPr>
          <a:xfrm>
            <a:off x="4610696" y="339040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</a:t>
            </a:r>
            <a:fld id="{B19B0651-EE4F-4900-A07F-96A6BFA9D0F0}" type="slidenum">
              <a:rPr lang="ru-RU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pPr algn="r"/>
              <a:t>15</a:t>
            </a:fld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4923956"/>
              </p:ext>
            </p:extLst>
          </p:nvPr>
        </p:nvGraphicFramePr>
        <p:xfrm>
          <a:off x="107502" y="836708"/>
          <a:ext cx="8928993" cy="5904659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368967"/>
                <a:gridCol w="4349608"/>
                <a:gridCol w="1524462"/>
                <a:gridCol w="1384839"/>
                <a:gridCol w="1301117"/>
              </a:tblGrid>
              <a:tr h="45730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п/п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55" marR="5155" marT="515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Раздел АИП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55" marR="5155" marT="515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План,</a:t>
                      </a:r>
                      <a:b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руб.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55" marR="5155" marT="515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Исполнение,</a:t>
                      </a:r>
                      <a:b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руб.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55" marR="5155" marT="515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Исполнение,</a:t>
                      </a:r>
                      <a:b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55" marR="5155" marT="515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447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55" marR="5155" marT="515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Модернизация объектов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55" marR="5155" marT="515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614 585,1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55" marR="5155" marT="515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589 507,7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55" marR="5155" marT="515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95,9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55" marR="5155" marT="515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447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55" marR="5155" marT="515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Модернизация подвижного состава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55" marR="5155" marT="515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667 019,5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55" marR="5155" marT="515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609 904,0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55" marR="5155" marT="515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91,4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55" marR="5155" marT="515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447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55" marR="5155" marT="515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Модернизация подвижного состава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55" marR="5155" marT="515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560 261,5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55" marR="5155" marT="515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503 145,9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55" marR="5155" marT="515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89,8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55" marR="5155" marT="515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447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55" marR="5155" marT="515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Модернизация узлов и агрегатов подвижного состава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55" marR="5155" marT="515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106 758,0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55" marR="5155" marT="515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106 758,1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55" marR="5155" marT="515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55" marR="5155" marT="515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447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55" marR="5155" marT="515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Закупка основных средств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55" marR="5155" marT="515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1 049 977,6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55" marR="5155" marT="515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866 357,9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55" marR="5155" marT="515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82,5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55" marR="5155" marT="515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447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55" marR="5155" marT="515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Закупка производственного оборудования, авто, спецтехники и прочих видов основных средств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55" marR="5155" marT="515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681 334,6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55" marR="5155" marT="515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662 482,9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55" marR="5155" marT="515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55" marR="5155" marT="515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447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55" marR="5155" marT="515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Приобретение троллейбусов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55" marR="5155" marT="515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203 875,0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55" marR="5155" marT="515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203 875,0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55" marR="5155" marT="515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55" marR="5155" marT="515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447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55" marR="5155" marT="515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Выплата аванса </a:t>
                      </a:r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 договору лизинга за </a:t>
                      </a:r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ед. троллейбусов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55" marR="5155" marT="515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164 768,0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55" marR="5155" marT="515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55" marR="5155" marT="515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55" marR="5155" marT="515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447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55" marR="5155" marT="515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Резерв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 выплату аванса по договорам лизинга </a:t>
                      </a:r>
                    </a:p>
                    <a:p>
                      <a:pPr algn="l" fontAlgn="ctr"/>
                      <a:r>
                        <a:rPr lang="ru-RU" sz="1400" b="1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 35  и 87 ед. троллейбусов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55" marR="5155" marT="515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55" marR="5155" marT="515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265 812,5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55" marR="5155" marT="515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55" marR="5155" marT="515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4473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55" marR="5155" marT="515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55" marR="5155" marT="515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2 331 582,2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55" marR="5155" marT="515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2 331 582,2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55" marR="5155" marT="515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55" marR="5155" marT="515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678737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/>
          <p:nvPr/>
        </p:nvSpPr>
        <p:spPr>
          <a:xfrm>
            <a:off x="-9900" y="0"/>
            <a:ext cx="9153900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ru-RU" sz="1700" b="1" i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Субсидия на увеличение уставного </a:t>
            </a:r>
            <a:r>
              <a:rPr lang="ru-RU" sz="1700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фонда</a:t>
            </a:r>
            <a:br>
              <a:rPr lang="ru-RU" sz="1700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700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СПб </a:t>
            </a:r>
            <a:r>
              <a:rPr lang="ru-RU" sz="1700" b="1" i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ГУП «Горэлектротранс»</a:t>
            </a:r>
            <a:endParaRPr sz="1700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Shape 32"/>
          <p:cNvSpPr txBox="1"/>
          <p:nvPr/>
        </p:nvSpPr>
        <p:spPr>
          <a:xfrm>
            <a:off x="1" y="-99392"/>
            <a:ext cx="6789616" cy="88518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endParaRPr lang="ru" dirty="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3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Номер слайда 5"/>
          <p:cNvSpPr txBox="1">
            <a:spLocks/>
          </p:cNvSpPr>
          <p:nvPr/>
        </p:nvSpPr>
        <p:spPr>
          <a:xfrm>
            <a:off x="4602058" y="343201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</a:t>
            </a:r>
            <a:fld id="{B19B0651-EE4F-4900-A07F-96A6BFA9D0F0}" type="slidenum">
              <a:rPr lang="ru-RU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pPr algn="r"/>
              <a:t>16</a:t>
            </a:fld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4902314"/>
              </p:ext>
            </p:extLst>
          </p:nvPr>
        </p:nvGraphicFramePr>
        <p:xfrm>
          <a:off x="107504" y="1268760"/>
          <a:ext cx="8928991" cy="4896544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375060"/>
                <a:gridCol w="4521484"/>
                <a:gridCol w="1584176"/>
                <a:gridCol w="1466182"/>
                <a:gridCol w="982089"/>
              </a:tblGrid>
              <a:tr h="31089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п/п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9" marR="7629" marT="7629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мероприятий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9" marR="7629" marT="7629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План,</a:t>
                      </a:r>
                      <a:b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руб.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9" marR="7629" marT="7629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   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9" marR="7629" marT="7629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22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руб.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9" marR="7629" marT="7629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9" marR="7629" marT="7629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53141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9" marR="7629" marT="7629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Реконструкция контактной сети трамвая, в том числе: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9" marR="7629" marT="7629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5 840,8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9" marR="7629" marT="7629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5 840,8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9" marR="7629" marT="7629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100,0%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9" marR="7629" marT="7629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5152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9" marR="7629" marT="7629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Реконструкция троллейбусных линий, в том числе: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9" marR="7629" marT="7629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5 972,8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9" marR="7629" marT="7629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5 972,8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9" marR="7629" marT="7629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100,0%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9" marR="7629" marT="7629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6204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9" marR="7629" marT="7629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Реконструкция кабельной сети городского электрического транспорта, в том числе: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9" marR="7629" marT="7629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378,0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9" marR="7629" marT="7629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378,0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9" marR="7629" marT="7629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100,0%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9" marR="7629" marT="7629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5152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9" marR="7629" marT="7629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Приобретение движимого имущества, в том числе: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9" marR="7629" marT="7629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373 467,6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9" marR="7629" marT="7629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373 467,6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9" marR="7629" marT="7629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100,0%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9" marR="7629" marT="7629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4942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i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4.1.</a:t>
                      </a:r>
                      <a:endParaRPr lang="ru-RU" sz="1400" b="0" i="1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9" marR="7629" marT="7629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i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Приобретение трамвайных вагонов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9" marR="7629" marT="7629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i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190 000,0</a:t>
                      </a:r>
                      <a:endParaRPr lang="ru-RU" sz="1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9" marR="7629" marT="7629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i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190 000,0</a:t>
                      </a:r>
                      <a:endParaRPr lang="ru-RU" sz="1800" b="0" i="1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9" marR="7629" marT="7629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i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100,0%</a:t>
                      </a:r>
                      <a:endParaRPr lang="ru-RU" sz="1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9" marR="7629" marT="7629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4942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i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4.2.</a:t>
                      </a:r>
                      <a:endParaRPr lang="ru-RU" sz="1400" b="0" i="1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9" marR="7629" marT="7629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i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Приобретение троллейбусов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9" marR="7629" marT="7629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i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183 467,6</a:t>
                      </a:r>
                      <a:endParaRPr lang="ru-RU" sz="1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9" marR="7629" marT="7629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i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183 467,6</a:t>
                      </a:r>
                      <a:endParaRPr lang="ru-RU" sz="1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9" marR="7629" marT="7629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i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100,0%</a:t>
                      </a:r>
                      <a:endParaRPr lang="ru-RU" sz="1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9" marR="7629" marT="7629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6204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9" marR="7629" marT="7629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Частичное погашение основного долга по кредитной линии на приобретение трамвайных вагонов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9" marR="7629" marT="7629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1 009 813,7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9" marR="7629" marT="7629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1 009 813,7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9" marR="7629" marT="7629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100,0%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9" marR="7629" marT="7629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48203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20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9" marR="7629" marT="7629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9" marR="7629" marT="762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1 395 472,9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9" marR="7629" marT="7629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1 395 472,9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9" marR="7629" marT="7629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100,0%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9" marR="7629" marT="7629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25274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/>
          <p:nvPr/>
        </p:nvSpPr>
        <p:spPr>
          <a:xfrm>
            <a:off x="-9900" y="0"/>
            <a:ext cx="9153900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ru-RU" sz="1700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Структура кредиторской задолженности</a:t>
            </a:r>
            <a:br>
              <a:rPr lang="ru-RU" sz="1700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700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СПб </a:t>
            </a:r>
            <a:r>
              <a:rPr lang="ru-RU" sz="1700" b="1" i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ГУП «Горэлектротранс»</a:t>
            </a:r>
            <a:endParaRPr sz="1700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Shape 32"/>
          <p:cNvSpPr txBox="1"/>
          <p:nvPr/>
        </p:nvSpPr>
        <p:spPr>
          <a:xfrm>
            <a:off x="1" y="-99392"/>
            <a:ext cx="6789616" cy="88518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endParaRPr lang="ru" dirty="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3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Номер слайда 5"/>
          <p:cNvSpPr txBox="1">
            <a:spLocks/>
          </p:cNvSpPr>
          <p:nvPr/>
        </p:nvSpPr>
        <p:spPr>
          <a:xfrm>
            <a:off x="4602058" y="343201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</a:t>
            </a:r>
            <a:fld id="{B19B0651-EE4F-4900-A07F-96A6BFA9D0F0}" type="slidenum">
              <a:rPr lang="ru-RU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pPr algn="r"/>
              <a:t>17</a:t>
            </a:fld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761226"/>
              </p:ext>
            </p:extLst>
          </p:nvPr>
        </p:nvGraphicFramePr>
        <p:xfrm>
          <a:off x="102553" y="785794"/>
          <a:ext cx="8928993" cy="59513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65333"/>
                <a:gridCol w="3799163"/>
                <a:gridCol w="1463770"/>
                <a:gridCol w="1488559"/>
                <a:gridCol w="1512168"/>
              </a:tblGrid>
              <a:tr h="519875">
                <a:tc rowSpan="2"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п/п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</a:t>
                      </a: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задолженности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Сумма задолженности, </a:t>
                      </a:r>
                    </a:p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млн. </a:t>
                      </a:r>
                      <a:r>
                        <a:rPr lang="ru-RU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руб.</a:t>
                      </a:r>
                      <a:r>
                        <a:rPr lang="ru-RU" sz="1600" b="1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Срок </a:t>
                      </a: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задолженности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231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01.01.2019г</a:t>
                      </a: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01.01.2020г.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38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Отчисления во внебюджетные фонды, всего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196,3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210,3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декабрь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2638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1.1.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Пенсионный фонд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160,6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171,4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2638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1.2.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Фонды медицинского страхования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34,4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38,4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2755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1.3.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Фонд социального страхования (0,5%)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1,3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0,5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2638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Расчеты с персоналом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457,9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498,0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декабрь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805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Бюджет, всего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169,5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89,9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кв.2019 г.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2638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3.1.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 на доходы физических лиц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69,6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77,5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2638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3.2.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 на добавленную стоимость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11,1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12,0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2638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3.3.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 на прибыль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88,4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2638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3.4.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 налоги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0,4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0,4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2638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Расчеты с поставщиками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699,1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688,9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декабрь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2638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Расчеты с покупателями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7,9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8,5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декабрь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2638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 кредиторы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60,9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82,9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4726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том числе: обеспечение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конкурсных заявок и исполнения договоров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57,7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44,4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039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 кредиторская задолженность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1 591,6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1 </a:t>
                      </a:r>
                      <a:r>
                        <a:rPr lang="ru-RU" sz="18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578,5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673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Кредиты (в том числе: проценты за кредит)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797,1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сентябрь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2638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</a:t>
                      </a: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краткосрочных </a:t>
                      </a:r>
                      <a:r>
                        <a:rPr lang="ru-RU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обязательств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1 591,6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2 375,6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425" marR="6442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0160400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/>
          <p:nvPr/>
        </p:nvSpPr>
        <p:spPr>
          <a:xfrm>
            <a:off x="-9900" y="0"/>
            <a:ext cx="9153900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ru-RU" sz="1700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Структура дебиторской задолженности</a:t>
            </a:r>
            <a:br>
              <a:rPr lang="ru-RU" sz="1700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700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СПб </a:t>
            </a:r>
            <a:r>
              <a:rPr lang="ru-RU" sz="1700" b="1" i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ГУП «Горэлектротранс»</a:t>
            </a:r>
            <a:endParaRPr sz="1700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Shape 32"/>
          <p:cNvSpPr txBox="1"/>
          <p:nvPr/>
        </p:nvSpPr>
        <p:spPr>
          <a:xfrm>
            <a:off x="1" y="-99392"/>
            <a:ext cx="6789616" cy="88518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endParaRPr lang="ru" dirty="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3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Номер слайда 5"/>
          <p:cNvSpPr txBox="1">
            <a:spLocks/>
          </p:cNvSpPr>
          <p:nvPr/>
        </p:nvSpPr>
        <p:spPr>
          <a:xfrm>
            <a:off x="4602058" y="343201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</a:t>
            </a:r>
            <a:fld id="{B19B0651-EE4F-4900-A07F-96A6BFA9D0F0}" type="slidenum">
              <a:rPr lang="ru-RU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pPr algn="r"/>
              <a:t>18</a:t>
            </a:fld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7490698"/>
              </p:ext>
            </p:extLst>
          </p:nvPr>
        </p:nvGraphicFramePr>
        <p:xfrm>
          <a:off x="179513" y="980728"/>
          <a:ext cx="8708018" cy="49685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49765"/>
                <a:gridCol w="4752602"/>
                <a:gridCol w="1741603"/>
                <a:gridCol w="1664048"/>
              </a:tblGrid>
              <a:tr h="78614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п/п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статей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Сумма задолженности, </a:t>
                      </a:r>
                    </a:p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млн. руб.</a:t>
                      </a:r>
                      <a:r>
                        <a:rPr lang="ru-RU" sz="1800" b="1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</a:t>
                      </a:r>
                      <a:endParaRPr lang="ru-RU" sz="1800" b="1" dirty="0" smtClean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550298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01.01.2019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01.01.2020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91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ru-RU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Расчёты </a:t>
                      </a: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</a:t>
                      </a:r>
                      <a:r>
                        <a:rPr lang="ru-RU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внебюджетными </a:t>
                      </a: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фондами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4,9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20,1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853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том числе Фонд соц. страхования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4,9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20,1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853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Расчеты </a:t>
                      </a: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бюджетом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15,4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28,8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853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том числе по налогу на прибыль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13,3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28,5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853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Задолженность </a:t>
                      </a: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 расчетам с поставщиками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19,2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16,8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5428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 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Расчеты </a:t>
                      </a: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 отгруженные товары, выполненные услуги 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139,0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147,4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853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ru-RU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34,5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73,4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85339"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том 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числе: расчеты со страховыми компаниями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16,2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17,6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85339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18542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дебиторская задолженность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213,0</a:t>
                      </a:r>
                      <a:endParaRPr lang="ru-RU" sz="1800" b="1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286,5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6850620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/>
          <p:nvPr/>
        </p:nvSpPr>
        <p:spPr>
          <a:xfrm>
            <a:off x="0" y="0"/>
            <a:ext cx="9153900" cy="854188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2" name="Shape 32"/>
          <p:cNvSpPr txBox="1"/>
          <p:nvPr/>
        </p:nvSpPr>
        <p:spPr>
          <a:xfrm>
            <a:off x="172762" y="116632"/>
            <a:ext cx="6442837" cy="644168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endParaRPr lang="ru-RU" sz="1600" b="1" dirty="0" smtClean="0">
              <a:solidFill>
                <a:srgbClr val="002060"/>
              </a:solidFill>
            </a:endParaRPr>
          </a:p>
        </p:txBody>
      </p:sp>
      <p:pic>
        <p:nvPicPr>
          <p:cNvPr id="33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Shape 34"/>
          <p:cNvSpPr txBox="1"/>
          <p:nvPr/>
        </p:nvSpPr>
        <p:spPr>
          <a:xfrm>
            <a:off x="1895404" y="1171392"/>
            <a:ext cx="5381798" cy="760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Clr>
                <a:schemeClr val="dk1"/>
              </a:buClr>
              <a:buSzPct val="45833"/>
              <a:buFont typeface="Arial"/>
              <a:buNone/>
            </a:pPr>
            <a:endParaRPr lang="ru" sz="2400" dirty="0">
              <a:solidFill>
                <a:srgbClr val="203364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5" name="Shape 35"/>
          <p:cNvSpPr txBox="1"/>
          <p:nvPr/>
        </p:nvSpPr>
        <p:spPr>
          <a:xfrm>
            <a:off x="2361306" y="1803842"/>
            <a:ext cx="4457452" cy="24902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ru" sz="11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7" name="Shape 37"/>
          <p:cNvSpPr txBox="1"/>
          <p:nvPr/>
        </p:nvSpPr>
        <p:spPr>
          <a:xfrm>
            <a:off x="3328354" y="3249442"/>
            <a:ext cx="2538826" cy="316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15000"/>
              </a:lnSpc>
              <a:buClr>
                <a:schemeClr val="dk1"/>
              </a:buClr>
              <a:buSzPct val="110000"/>
              <a:buFont typeface="Arial"/>
              <a:buNone/>
            </a:pPr>
            <a:endParaRPr lang="ru" sz="1000" i="1" dirty="0">
              <a:solidFill>
                <a:schemeClr val="dk1"/>
              </a:solidFill>
            </a:endParaRPr>
          </a:p>
        </p:txBody>
      </p:sp>
      <p:sp>
        <p:nvSpPr>
          <p:cNvPr id="38" name="Shape 38"/>
          <p:cNvSpPr txBox="1"/>
          <p:nvPr/>
        </p:nvSpPr>
        <p:spPr>
          <a:xfrm>
            <a:off x="2443954" y="4687568"/>
            <a:ext cx="4293475" cy="4643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ru" dirty="0">
              <a:solidFill>
                <a:srgbClr val="203364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3" name="Shape 39"/>
          <p:cNvSpPr txBox="1"/>
          <p:nvPr/>
        </p:nvSpPr>
        <p:spPr>
          <a:xfrm>
            <a:off x="2888556" y="5104387"/>
            <a:ext cx="3411388" cy="1047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ru" sz="12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106173" y="946545"/>
            <a:ext cx="2979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       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42676" y="262504"/>
            <a:ext cx="64469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Итоги работы за </a:t>
            </a:r>
            <a:r>
              <a:rPr lang="ru-RU" sz="2000" b="1" i="1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2019 год</a:t>
            </a:r>
            <a:endParaRPr lang="ru-RU" sz="2000" b="1" i="1" dirty="0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15" name="Номер слайда 5"/>
          <p:cNvSpPr txBox="1">
            <a:spLocks/>
          </p:cNvSpPr>
          <p:nvPr/>
        </p:nvSpPr>
        <p:spPr>
          <a:xfrm>
            <a:off x="4656015" y="367693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</a:t>
            </a:r>
            <a:fld id="{B19B0651-EE4F-4900-A07F-96A6BFA9D0F0}" type="slidenum">
              <a:rPr lang="ru-RU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pPr algn="r"/>
              <a:t>19</a:t>
            </a:fld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07504" y="1158945"/>
            <a:ext cx="8928992" cy="70211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lvl="0" indent="-285750"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2019 г. объем транспортной работы составил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66,2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млн. км., план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выполнен на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100,0%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07504" y="1922306"/>
            <a:ext cx="8928992" cy="58292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lvl="0" indent="-285750"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2019 г. перевезено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313,7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млн. пассажиров, план выполнен на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100,0%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07504" y="2570378"/>
            <a:ext cx="8928992" cy="64671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lvl="0" indent="-285750"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Доходы от перевозки пассажиров составили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15 884,3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млн. руб., план доходов выполнен на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101,7%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07504" y="3290458"/>
            <a:ext cx="8928992" cy="76870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Проведено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502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закупочных процедур на общую сумму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7 178,2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млн. руб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Экономия от проведения закупочных процедур составила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556,4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млн. руб.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07504" y="5124841"/>
            <a:ext cx="8928992" cy="140050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Выполнена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закупка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ед.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троллейбусов с увеличенным автономным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ходом,</a:t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16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ед.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одиночных троллейбусов со 100% уровнем низкого пола,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21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трамвайного вагона со 100% уровнем низкого пола для улучшения транспортного обслуживания Юго-Запада Санкт-Петербурга 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07504" y="4116730"/>
            <a:ext cx="8928992" cy="9361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Программа повышения эффективности расходов и увеличения доходов за 2019г. выполнена на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173,3%,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плане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609,79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млн. руб. выполнение составило             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1 056,91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млн. руб.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147927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31"/>
          <p:cNvSpPr/>
          <p:nvPr/>
        </p:nvSpPr>
        <p:spPr>
          <a:xfrm>
            <a:off x="-9900" y="0"/>
            <a:ext cx="9153900" cy="836712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dirty="0"/>
          </a:p>
        </p:txBody>
      </p:sp>
      <p:pic>
        <p:nvPicPr>
          <p:cNvPr id="11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hape 32"/>
          <p:cNvSpPr txBox="1"/>
          <p:nvPr/>
        </p:nvSpPr>
        <p:spPr>
          <a:xfrm>
            <a:off x="147727" y="68104"/>
            <a:ext cx="5650749" cy="51479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Показатели эксплуатационной деятельности</a:t>
            </a:r>
            <a:endParaRPr lang="ru-RU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2099678"/>
              </p:ext>
            </p:extLst>
          </p:nvPr>
        </p:nvGraphicFramePr>
        <p:xfrm>
          <a:off x="82519" y="2192045"/>
          <a:ext cx="8969061" cy="1728192"/>
        </p:xfrm>
        <a:graphic>
          <a:graphicData uri="http://schemas.openxmlformats.org/drawingml/2006/table">
            <a:tbl>
              <a:tblPr bandRow="1"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tableStyleId>{69C7853C-536D-4A76-A0AE-DD22124D55A5}</a:tableStyleId>
              </a:tblPr>
              <a:tblGrid>
                <a:gridCol w="2905306"/>
                <a:gridCol w="1152128"/>
                <a:gridCol w="1080120"/>
                <a:gridCol w="1080120"/>
                <a:gridCol w="1443875"/>
                <a:gridCol w="1307512"/>
              </a:tblGrid>
              <a:tr h="288032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2018 г.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2019 </a:t>
                      </a:r>
                      <a:r>
                        <a:rPr lang="ru-RU" sz="1400" b="1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г.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Изменение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288032">
                <a:tc vMerge="1">
                  <a:txBody>
                    <a:bodyPr/>
                    <a:lstStyle/>
                    <a:p>
                      <a:pPr algn="l" rtl="0" fontAlgn="ctr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Факт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План</a:t>
                      </a:r>
                    </a:p>
                  </a:txBody>
                  <a:tcPr marL="0" marR="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Факт</a:t>
                      </a:r>
                    </a:p>
                  </a:txBody>
                  <a:tcPr marL="0" marR="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Выполнение плана ,</a:t>
                      </a:r>
                      <a:r>
                        <a:rPr lang="ru-RU" sz="1400" b="1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0" marR="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2019г./2018г.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3737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Объём транспортной работы </a:t>
                      </a:r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всего, </a:t>
                      </a:r>
                      <a:b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км</a:t>
                      </a:r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CC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65 395,7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CC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66 138,2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CC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66 170,6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CC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CC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101,2</a:t>
                      </a:r>
                      <a:endParaRPr lang="ru-RU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CC">
                        <a:alpha val="40000"/>
                      </a:srgb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Трамвай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33 301,6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33 519,9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33 515,5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100,0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100,6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Троллейбус                                                                                                                                                                                                     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32 094,1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32 618,3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32 655,1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100,1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101,7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6062470" y="1346819"/>
            <a:ext cx="453746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38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740" y="868794"/>
            <a:ext cx="3334110" cy="130564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001" y="858462"/>
            <a:ext cx="1242890" cy="123979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004767" y="1521616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84</a:t>
            </a:r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36715" y="1836776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маршрута</a:t>
            </a:r>
            <a:endParaRPr lang="ru-RU" sz="2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092204" y="1368712"/>
            <a:ext cx="452406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46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4621827" y="363046"/>
            <a:ext cx="2133600" cy="365125"/>
          </a:xfrm>
        </p:spPr>
        <p:txBody>
          <a:bodyPr/>
          <a:lstStyle/>
          <a:p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Слайд </a:t>
            </a:r>
            <a:fld id="{B19B0651-EE4F-4900-A07F-96A6BFA9D0F0}" type="slidenum">
              <a:rPr lang="ru-RU" sz="20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fld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Диаграмма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098266"/>
              </p:ext>
            </p:extLst>
          </p:nvPr>
        </p:nvGraphicFramePr>
        <p:xfrm>
          <a:off x="146306" y="4077071"/>
          <a:ext cx="8818182" cy="26642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4233950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hape 2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5186864" y="0"/>
            <a:ext cx="3601408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ape 24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962900" y="4869424"/>
            <a:ext cx="2723025" cy="54347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hape 25"/>
          <p:cNvSpPr txBox="1"/>
          <p:nvPr/>
        </p:nvSpPr>
        <p:spPr>
          <a:xfrm>
            <a:off x="191035" y="2348198"/>
            <a:ext cx="5688630" cy="1080802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/>
            <a:r>
              <a:rPr lang="ru-RU" sz="3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Спасибо за внимание!</a:t>
            </a:r>
            <a:endParaRPr lang="ru-RU" sz="32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86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31"/>
          <p:cNvSpPr/>
          <p:nvPr/>
        </p:nvSpPr>
        <p:spPr>
          <a:xfrm>
            <a:off x="-9900" y="0"/>
            <a:ext cx="9153900" cy="836712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dirty="0"/>
          </a:p>
        </p:txBody>
      </p:sp>
      <p:pic>
        <p:nvPicPr>
          <p:cNvPr id="11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hape 32"/>
          <p:cNvSpPr txBox="1"/>
          <p:nvPr/>
        </p:nvSpPr>
        <p:spPr>
          <a:xfrm>
            <a:off x="147727" y="68104"/>
            <a:ext cx="5650749" cy="51479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Сравнительный анализ перевозок</a:t>
            </a:r>
            <a:endParaRPr lang="ru-RU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1164386"/>
              </p:ext>
            </p:extLst>
          </p:nvPr>
        </p:nvGraphicFramePr>
        <p:xfrm>
          <a:off x="147726" y="836712"/>
          <a:ext cx="8847815" cy="1475364"/>
        </p:xfrm>
        <a:graphic>
          <a:graphicData uri="http://schemas.openxmlformats.org/drawingml/2006/table">
            <a:tbl>
              <a:tblPr bandRow="1">
                <a:tableStyleId>{00A15C55-8517-42AA-B614-E9B94910E393}</a:tableStyleId>
              </a:tblPr>
              <a:tblGrid>
                <a:gridCol w="2827974"/>
                <a:gridCol w="1375918"/>
                <a:gridCol w="935135"/>
                <a:gridCol w="1119184"/>
                <a:gridCol w="1150935"/>
                <a:gridCol w="1438669"/>
              </a:tblGrid>
              <a:tr h="401807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2018 г.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r>
                        <a:rPr lang="ru-RU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г.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Изменение, 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644134">
                <a:tc vMerge="1">
                  <a:txBody>
                    <a:bodyPr/>
                    <a:lstStyle/>
                    <a:p>
                      <a:pPr algn="l" rtl="0" fontAlgn="ctr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Факт</a:t>
                      </a:r>
                      <a:endParaRPr lang="ru-RU" sz="1400" b="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Выполнение плана, </a:t>
                      </a:r>
                      <a:br>
                        <a:rPr lang="ru-RU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2019г./2018г.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2942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Перевозка платных </a:t>
                      </a:r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пассажиров всего, млн. </a:t>
                      </a:r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пасс.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287,6</a:t>
                      </a: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292,4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292,6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100,1</a:t>
                      </a: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101,7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395536" y="6311180"/>
            <a:ext cx="8568952" cy="5040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Всего за 2019 год перевезено </a:t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313,7 млн. пассажиров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4680012" y="325502"/>
            <a:ext cx="2133600" cy="365125"/>
          </a:xfrm>
        </p:spPr>
        <p:txBody>
          <a:bodyPr/>
          <a:lstStyle/>
          <a:p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Слайд </a:t>
            </a:r>
            <a:fld id="{B19B0651-EE4F-4900-A07F-96A6BFA9D0F0}" type="slidenum">
              <a:rPr lang="ru-RU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pPr/>
              <a:t>3</a:t>
            </a:fld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14" name="Диаграмма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07773122"/>
              </p:ext>
            </p:extLst>
          </p:nvPr>
        </p:nvGraphicFramePr>
        <p:xfrm>
          <a:off x="85537" y="2276873"/>
          <a:ext cx="8878951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608925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-7134"/>
            <a:ext cx="9156700" cy="83502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0971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48264" y="258142"/>
            <a:ext cx="2036763" cy="407988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048614" name="Прямоугольник 6"/>
          <p:cNvSpPr/>
          <p:nvPr/>
        </p:nvSpPr>
        <p:spPr>
          <a:xfrm>
            <a:off x="144016" y="138970"/>
            <a:ext cx="54360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Финансовый результат предприятия</a:t>
            </a:r>
            <a:r>
              <a:rPr lang="ru-RU" b="1" i="1" dirty="0">
                <a:solidFill>
                  <a:schemeClr val="bg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, </a:t>
            </a:r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млн. </a:t>
            </a:r>
            <a:r>
              <a:rPr lang="ru-RU" b="1" i="1" dirty="0">
                <a:solidFill>
                  <a:schemeClr val="bg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руб. 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1062679"/>
              </p:ext>
            </p:extLst>
          </p:nvPr>
        </p:nvGraphicFramePr>
        <p:xfrm>
          <a:off x="251519" y="908720"/>
          <a:ext cx="8733509" cy="5688631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273019"/>
                <a:gridCol w="1910359"/>
                <a:gridCol w="1819481"/>
                <a:gridCol w="1091688"/>
                <a:gridCol w="1164468"/>
                <a:gridCol w="1237247"/>
                <a:gridCol w="1237247"/>
              </a:tblGrid>
              <a:tr h="400170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№№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статьи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2018 года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2019 года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C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Темп роста, </a:t>
                      </a:r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2019/2018,</a:t>
                      </a:r>
                      <a:b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96452">
                <a:tc vMerge="1">
                  <a:txBody>
                    <a:bodyPr/>
                    <a:lstStyle/>
                    <a:p>
                      <a:pPr algn="ctr" rtl="0" fontAlgn="ctr"/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rtl="0" fontAlgn="ctr"/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lang="ru-RU" sz="1200" b="1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200" b="1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lang="ru-RU" sz="1200" b="1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Выполнение плана, </a:t>
                      </a:r>
                      <a:b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200" b="1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64650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доходы предприятия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14 557,4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15 625,1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15 884,3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101,7</a:t>
                      </a:r>
                      <a:endParaRPr lang="ru-RU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+9,1</a:t>
                      </a:r>
                      <a:endParaRPr lang="ru-RU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</a:tr>
              <a:tr h="77218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i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1.1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i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Доходы от перевозки пассажиров 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</a:t>
                      </a:r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666,8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5 805,7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5 853,0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100,8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+3,3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63773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i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1.2</a:t>
                      </a:r>
                      <a:endParaRPr lang="ru-RU" sz="1100" b="0" i="1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i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Субсидия из бюджета </a:t>
                      </a:r>
                      <a:r>
                        <a:rPr lang="ru-RU" sz="1200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Санкт-Петербурга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8 454,0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9 447,3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9 416,1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99,7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+11,4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2958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i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1.3</a:t>
                      </a:r>
                      <a:endParaRPr lang="ru-RU" sz="1100" b="0" i="1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i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 доходы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436,8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372,1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615,1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165,3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+40,8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54890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расходы предприятия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14 287,7</a:t>
                      </a:r>
                      <a:endParaRPr lang="ru-RU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15 625,1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16 046,4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102,7</a:t>
                      </a:r>
                      <a:endParaRPr lang="ru-RU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+12,3</a:t>
                      </a:r>
                      <a:endParaRPr lang="ru-RU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</a:tr>
              <a:tr h="70609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i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2.1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i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Расходы на перевозку пассажиров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14 038,9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15 400,5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15 706,7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102,0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+11,9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69699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i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2.2</a:t>
                      </a:r>
                      <a:endParaRPr lang="ru-RU" sz="1100" b="0" i="1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i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 расходы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248,7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224,7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339,7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151,2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+36,6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94209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  <a:endParaRPr lang="ru-RU" sz="11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Налог</a:t>
                      </a:r>
                      <a:r>
                        <a:rPr lang="ru-RU" sz="1100" b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на прибыль</a:t>
                      </a:r>
                      <a:endParaRPr lang="ru-RU" sz="11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88,4</a:t>
                      </a:r>
                      <a:endParaRPr lang="ru-RU" sz="11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0,0</a:t>
                      </a:r>
                      <a:endParaRPr lang="ru-RU" sz="11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4,7</a:t>
                      </a:r>
                      <a:endParaRPr lang="ru-RU" sz="11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  <a:endParaRPr lang="ru-RU" sz="11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-94,6</a:t>
                      </a:r>
                      <a:endParaRPr lang="ru-RU" sz="11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</a:tr>
              <a:tr h="28708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Финансовый результат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181,3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-166,9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  <a:endParaRPr lang="ru-RU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-192,1</a:t>
                      </a:r>
                      <a:endParaRPr lang="ru-RU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4716016" y="325739"/>
            <a:ext cx="2133600" cy="365125"/>
          </a:xfrm>
        </p:spPr>
        <p:txBody>
          <a:bodyPr/>
          <a:lstStyle/>
          <a:p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Слайд </a:t>
            </a:r>
            <a:fld id="{B19B0651-EE4F-4900-A07F-96A6BFA9D0F0}" type="slidenum">
              <a:rPr lang="ru-RU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pPr/>
              <a:t>4</a:t>
            </a:fld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8020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-7134"/>
            <a:ext cx="9156700" cy="83502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0971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48264" y="258142"/>
            <a:ext cx="2036763" cy="407988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048614" name="Прямоугольник 6"/>
          <p:cNvSpPr/>
          <p:nvPr/>
        </p:nvSpPr>
        <p:spPr>
          <a:xfrm>
            <a:off x="144016" y="138970"/>
            <a:ext cx="54360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Структура доходов</a:t>
            </a:r>
          </a:p>
          <a:p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СПб ГУП «Горэлектротранс»</a:t>
            </a:r>
            <a:endParaRPr lang="ru-RU" b="1" i="1" dirty="0">
              <a:solidFill>
                <a:schemeClr val="bg1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11860" y="952053"/>
            <a:ext cx="2520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Структура доходов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4716016" y="268590"/>
            <a:ext cx="2133600" cy="365125"/>
          </a:xfrm>
        </p:spPr>
        <p:txBody>
          <a:bodyPr/>
          <a:lstStyle/>
          <a:p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Слайд </a:t>
            </a:r>
            <a:fld id="{B19B0651-EE4F-4900-A07F-96A6BFA9D0F0}" type="slidenum">
              <a:rPr lang="ru-RU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pPr/>
              <a:t>5</a:t>
            </a:fld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5876182"/>
              </p:ext>
            </p:extLst>
          </p:nvPr>
        </p:nvGraphicFramePr>
        <p:xfrm>
          <a:off x="33671" y="1350060"/>
          <a:ext cx="5402425" cy="53913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7630337"/>
              </p:ext>
            </p:extLst>
          </p:nvPr>
        </p:nvGraphicFramePr>
        <p:xfrm>
          <a:off x="3923928" y="1350060"/>
          <a:ext cx="5061099" cy="52472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419610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-7134"/>
            <a:ext cx="9156700" cy="83502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0971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48264" y="258142"/>
            <a:ext cx="2036763" cy="407988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048614" name="Прямоугольник 6"/>
          <p:cNvSpPr/>
          <p:nvPr/>
        </p:nvSpPr>
        <p:spPr>
          <a:xfrm>
            <a:off x="144016" y="138970"/>
            <a:ext cx="54360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Доходы от перевозки пассажиров</a:t>
            </a:r>
          </a:p>
          <a:p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СПб ГУП «Горэлектротранс»,  млн. руб.</a:t>
            </a:r>
            <a:endParaRPr lang="ru-RU" b="1" i="1" dirty="0">
              <a:solidFill>
                <a:schemeClr val="bg1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9058771"/>
              </p:ext>
            </p:extLst>
          </p:nvPr>
        </p:nvGraphicFramePr>
        <p:xfrm>
          <a:off x="144016" y="971534"/>
          <a:ext cx="8841011" cy="4882649"/>
        </p:xfrm>
        <a:graphic>
          <a:graphicData uri="http://schemas.openxmlformats.org/drawingml/2006/table">
            <a:tbl>
              <a:tblPr firstRow="1">
                <a:tableStyleId>{21E4AEA4-8DFA-4A89-87EB-49C32662AFE0}</a:tableStyleId>
              </a:tblPr>
              <a:tblGrid>
                <a:gridCol w="2997243"/>
                <a:gridCol w="1465627"/>
                <a:gridCol w="962952"/>
                <a:gridCol w="1138396"/>
                <a:gridCol w="1062503"/>
                <a:gridCol w="1214290"/>
              </a:tblGrid>
              <a:tr h="26261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Показатели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2018</a:t>
                      </a:r>
                      <a:r>
                        <a:rPr lang="ru-RU" sz="120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г.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FCC99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r>
                        <a:rPr lang="ru-RU" sz="120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г.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FCC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Темп роста, 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ru-RU" sz="12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2019/2018 </a:t>
                      </a:r>
                      <a:br>
                        <a:rPr lang="ru-RU" sz="12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12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%</a:t>
                      </a:r>
                      <a:endParaRPr lang="ru-RU" sz="1200" b="1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FCC99"/>
                    </a:solidFill>
                  </a:tcPr>
                </a:tc>
              </a:tr>
              <a:tr h="6503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Факт</a:t>
                      </a:r>
                    </a:p>
                  </a:txBody>
                  <a:tcPr marL="9088" marR="9088" marT="9088" marB="0" anchor="ctr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План</a:t>
                      </a:r>
                    </a:p>
                  </a:txBody>
                  <a:tcPr marL="9088" marR="9088" marT="9088" marB="0" anchor="ctr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Факт</a:t>
                      </a:r>
                    </a:p>
                  </a:txBody>
                  <a:tcPr marL="9088" marR="9088" marT="9088" marB="0" anchor="ctr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Исполнение плана, </a:t>
                      </a:r>
                      <a:br>
                        <a:rPr lang="ru-RU" sz="12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12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9088" marR="9088" marT="9088" marB="0" anchor="ctr">
                    <a:solidFill>
                      <a:srgbClr val="FFCC9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832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Доходы от перевозки </a:t>
                      </a:r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пассажиров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5 666,6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5 805,7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5 853,0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100,8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+3,3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7CDD3"/>
                    </a:solidFill>
                  </a:tcPr>
                </a:tc>
              </a:tr>
              <a:tr h="3472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Разовые билеты</a:t>
                      </a:r>
                      <a:endParaRPr lang="ru-RU" sz="12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1 817,3</a:t>
                      </a:r>
                      <a:endParaRPr lang="ru-RU" sz="12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1 726,5</a:t>
                      </a:r>
                      <a:endParaRPr lang="ru-RU" sz="12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1 718,3</a:t>
                      </a:r>
                      <a:endParaRPr lang="ru-RU" sz="12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99,5</a:t>
                      </a:r>
                      <a:endParaRPr lang="ru-RU" sz="12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-5,4</a:t>
                      </a:r>
                    </a:p>
                  </a:txBody>
                  <a:tcPr marL="9088" marR="9088" marT="9088" marB="0" anchor="ctr">
                    <a:solidFill>
                      <a:srgbClr val="F7CDD3"/>
                    </a:solidFill>
                  </a:tcPr>
                </a:tc>
              </a:tr>
              <a:tr h="38313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Комбинированные билеты </a:t>
                      </a:r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10 поездок</a:t>
                      </a:r>
                      <a:endParaRPr lang="ru-RU" sz="12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38,6</a:t>
                      </a:r>
                      <a:endParaRPr lang="ru-RU" sz="12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44,3</a:t>
                      </a:r>
                      <a:endParaRPr lang="ru-RU" sz="12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45,9</a:t>
                      </a:r>
                      <a:endParaRPr lang="ru-RU" sz="12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103,7</a:t>
                      </a:r>
                      <a:endParaRPr lang="ru-RU" sz="12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+18,9</a:t>
                      </a:r>
                      <a:endParaRPr lang="ru-RU" sz="12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7CDD3"/>
                    </a:solidFill>
                  </a:tcPr>
                </a:tc>
              </a:tr>
              <a:tr h="38313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Электронный билет "Подорожник</a:t>
                      </a:r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"</a:t>
                      </a:r>
                      <a:endParaRPr lang="ru-RU" sz="12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1 455,4</a:t>
                      </a:r>
                      <a:endParaRPr lang="ru-RU" sz="12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1 655,6</a:t>
                      </a:r>
                      <a:endParaRPr lang="ru-RU" sz="12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1 631,7</a:t>
                      </a:r>
                      <a:endParaRPr lang="ru-RU" sz="12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98,6</a:t>
                      </a:r>
                      <a:endParaRPr lang="ru-RU" sz="12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+12,1</a:t>
                      </a:r>
                      <a:endParaRPr lang="ru-RU" sz="12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7CDD3"/>
                    </a:solidFill>
                  </a:tcPr>
                </a:tc>
              </a:tr>
              <a:tr h="38313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Билеты </a:t>
                      </a:r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длительного </a:t>
                      </a:r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пользования</a:t>
                      </a:r>
                      <a:endParaRPr lang="ru-RU" sz="12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2 237,5</a:t>
                      </a:r>
                      <a:endParaRPr lang="ru-RU" sz="12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2 215,8</a:t>
                      </a:r>
                      <a:endParaRPr lang="ru-RU" sz="12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2 227,9</a:t>
                      </a:r>
                      <a:endParaRPr lang="ru-RU" sz="12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100,5</a:t>
                      </a:r>
                      <a:endParaRPr lang="ru-RU" sz="12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-0,4</a:t>
                      </a:r>
                      <a:endParaRPr lang="ru-RU" sz="12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7CDD3"/>
                    </a:solidFill>
                  </a:tcPr>
                </a:tc>
              </a:tr>
              <a:tr h="244340">
                <a:tc>
                  <a:txBody>
                    <a:bodyPr/>
                    <a:lstStyle/>
                    <a:p>
                      <a:pPr lvl="0" algn="l" fontAlgn="ctr"/>
                      <a:r>
                        <a:rPr lang="ru-RU" sz="1100" b="1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Единые билеты:</a:t>
                      </a:r>
                      <a:endParaRPr lang="ru-RU" sz="1100" b="1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2 053,3</a:t>
                      </a:r>
                      <a:endParaRPr lang="ru-RU" sz="1100" b="1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2 043,6</a:t>
                      </a:r>
                      <a:endParaRPr lang="ru-RU" sz="1100" b="1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2 052,1</a:t>
                      </a:r>
                      <a:endParaRPr lang="ru-RU" sz="1100" b="1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100,4</a:t>
                      </a:r>
                      <a:endParaRPr lang="ru-RU" sz="1100" b="1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-0,1</a:t>
                      </a:r>
                      <a:endParaRPr lang="ru-RU" sz="1100" b="1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44340">
                <a:tc>
                  <a:txBody>
                    <a:bodyPr/>
                    <a:lstStyle/>
                    <a:p>
                      <a:pPr lvl="1" algn="l" fontAlgn="ctr"/>
                      <a:r>
                        <a:rPr lang="ru-RU" sz="11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Студенческие</a:t>
                      </a:r>
                      <a:endParaRPr lang="ru-RU" sz="11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238,7</a:t>
                      </a:r>
                      <a:endParaRPr lang="ru-RU" sz="11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222,5</a:t>
                      </a:r>
                      <a:endParaRPr lang="ru-RU" sz="11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231,8</a:t>
                      </a:r>
                      <a:endParaRPr lang="ru-RU" sz="11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104,2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-2,9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/>
                </a:tc>
              </a:tr>
              <a:tr h="244340">
                <a:tc>
                  <a:txBody>
                    <a:bodyPr/>
                    <a:lstStyle/>
                    <a:p>
                      <a:pPr lvl="1" algn="l" fontAlgn="ctr"/>
                      <a:r>
                        <a:rPr lang="ru-RU" sz="11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Ученические </a:t>
                      </a:r>
                      <a:endParaRPr lang="ru-RU" sz="11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173,4</a:t>
                      </a:r>
                      <a:endParaRPr lang="ru-RU" sz="11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176,7</a:t>
                      </a:r>
                      <a:endParaRPr lang="ru-RU" sz="11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181,3</a:t>
                      </a:r>
                      <a:endParaRPr lang="ru-RU" sz="11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102,6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+4,5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/>
                </a:tc>
              </a:tr>
              <a:tr h="244340">
                <a:tc>
                  <a:txBody>
                    <a:bodyPr/>
                    <a:lstStyle/>
                    <a:p>
                      <a:pPr lvl="1" algn="l" fontAlgn="ctr"/>
                      <a:r>
                        <a:rPr lang="ru-RU" sz="11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Единые</a:t>
                      </a:r>
                      <a:endParaRPr lang="ru-RU" sz="11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413,8</a:t>
                      </a:r>
                      <a:endParaRPr lang="ru-RU" sz="11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379,4</a:t>
                      </a:r>
                      <a:endParaRPr lang="ru-RU" sz="11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368,4</a:t>
                      </a:r>
                      <a:endParaRPr lang="ru-RU" sz="11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97,1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-11,0</a:t>
                      </a:r>
                    </a:p>
                  </a:txBody>
                  <a:tcPr marL="9088" marR="9088" marT="9088" marB="0" anchor="ctr"/>
                </a:tc>
              </a:tr>
              <a:tr h="244340">
                <a:tc>
                  <a:txBody>
                    <a:bodyPr/>
                    <a:lstStyle/>
                    <a:p>
                      <a:pPr lvl="1" algn="l" fontAlgn="ctr"/>
                      <a:r>
                        <a:rPr lang="ru-RU" sz="11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Единые именные льготные</a:t>
                      </a:r>
                      <a:endParaRPr lang="ru-RU" sz="11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1 227,4</a:t>
                      </a:r>
                      <a:endParaRPr lang="ru-RU" sz="11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1 264,9</a:t>
                      </a:r>
                      <a:endParaRPr lang="ru-RU" sz="11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1 270,7</a:t>
                      </a:r>
                      <a:endParaRPr lang="ru-RU" sz="11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100,4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+3,5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/>
                </a:tc>
              </a:tr>
              <a:tr h="244340">
                <a:tc>
                  <a:txBody>
                    <a:bodyPr/>
                    <a:lstStyle/>
                    <a:p>
                      <a:pPr lvl="0" algn="l" fontAlgn="ctr"/>
                      <a:r>
                        <a:rPr lang="ru-RU" sz="1100" b="1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Билеты </a:t>
                      </a:r>
                      <a:r>
                        <a:rPr lang="ru-RU" sz="1100" b="1" i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наземные виды </a:t>
                      </a:r>
                      <a:r>
                        <a:rPr lang="ru-RU" sz="1100" b="1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транспорта</a:t>
                      </a:r>
                      <a:endParaRPr lang="ru-RU" sz="1100" b="1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184,2</a:t>
                      </a:r>
                      <a:endParaRPr lang="ru-RU" sz="1100" b="1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172,2</a:t>
                      </a:r>
                      <a:endParaRPr lang="ru-RU" sz="1100" b="1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175,8</a:t>
                      </a:r>
                      <a:endParaRPr lang="ru-RU" sz="1100" b="1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102,0</a:t>
                      </a:r>
                      <a:endParaRPr lang="ru-RU" sz="1100" b="1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-4,6</a:t>
                      </a:r>
                      <a:endParaRPr lang="ru-RU" sz="1100" b="1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44340">
                <a:tc>
                  <a:txBody>
                    <a:bodyPr/>
                    <a:lstStyle/>
                    <a:p>
                      <a:pPr lvl="0" algn="l" fontAlgn="ctr"/>
                      <a:r>
                        <a:rPr lang="ru-RU" sz="1100" b="1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Билеты на 90 минут</a:t>
                      </a:r>
                      <a:endParaRPr lang="ru-RU" sz="1100" b="1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1,01</a:t>
                      </a:r>
                      <a:endParaRPr lang="ru-RU" sz="1100" b="1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1,05</a:t>
                      </a:r>
                      <a:endParaRPr lang="ru-RU" sz="1100" b="1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1,4</a:t>
                      </a:r>
                      <a:endParaRPr lang="ru-RU" sz="1100" b="1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133,0</a:t>
                      </a:r>
                      <a:endParaRPr lang="ru-RU" sz="1100" b="1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+37,9</a:t>
                      </a:r>
                      <a:endParaRPr lang="ru-RU" sz="1100" b="1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44340">
                <a:tc>
                  <a:txBody>
                    <a:bodyPr/>
                    <a:lstStyle/>
                    <a:p>
                      <a:pPr lvl="0" algn="l" fontAlgn="ctr"/>
                      <a:r>
                        <a:rPr lang="ru-RU" sz="1100" b="1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Суточные билеты</a:t>
                      </a:r>
                      <a:endParaRPr lang="ru-RU" sz="1100" b="1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101,9</a:t>
                      </a:r>
                      <a:endParaRPr lang="ru-RU" sz="1100" b="1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122,1</a:t>
                      </a:r>
                      <a:endParaRPr lang="ru-RU" sz="1100" b="1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144,6</a:t>
                      </a:r>
                      <a:endParaRPr lang="ru-RU" sz="1100" b="1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118,4</a:t>
                      </a:r>
                    </a:p>
                  </a:txBody>
                  <a:tcPr marL="9088" marR="9088" marT="9088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+41,8</a:t>
                      </a:r>
                      <a:endParaRPr lang="ru-RU" sz="1100" b="1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44016" y="5949280"/>
            <a:ext cx="88604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 отчётном периоде средний доход, полученный с одного перевезённого пассажира,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составил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18,7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рублей, себестоимость перевозки 1 пассажира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– 50,1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рублей.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4812380" y="315716"/>
            <a:ext cx="2133600" cy="365125"/>
          </a:xfrm>
        </p:spPr>
        <p:txBody>
          <a:bodyPr/>
          <a:lstStyle/>
          <a:p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Слайд </a:t>
            </a:r>
            <a:fld id="{B19B0651-EE4F-4900-A07F-96A6BFA9D0F0}" type="slidenum">
              <a:rPr lang="ru-RU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pPr/>
              <a:t>6</a:t>
            </a:fld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6508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31"/>
          <p:cNvSpPr/>
          <p:nvPr/>
        </p:nvSpPr>
        <p:spPr>
          <a:xfrm>
            <a:off x="-9900" y="0"/>
            <a:ext cx="9153900" cy="836712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dirty="0"/>
          </a:p>
        </p:txBody>
      </p:sp>
      <p:pic>
        <p:nvPicPr>
          <p:cNvPr id="11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hape 32"/>
          <p:cNvSpPr txBox="1"/>
          <p:nvPr/>
        </p:nvSpPr>
        <p:spPr>
          <a:xfrm>
            <a:off x="147727" y="68104"/>
            <a:ext cx="5650749" cy="51479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Структура расходов на перевозку пассажиров</a:t>
            </a:r>
            <a:endParaRPr lang="ru-RU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046770" y="953085"/>
            <a:ext cx="5040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Структура расходов на перевозку пассажиров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4640867" y="322365"/>
            <a:ext cx="2133600" cy="365125"/>
          </a:xfrm>
        </p:spPr>
        <p:txBody>
          <a:bodyPr/>
          <a:lstStyle/>
          <a:p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Слайд </a:t>
            </a:r>
            <a:fld id="{B19B0651-EE4F-4900-A07F-96A6BFA9D0F0}" type="slidenum">
              <a:rPr lang="ru-RU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pPr/>
              <a:t>7</a:t>
            </a:fld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pic>
        <p:nvPicPr>
          <p:cNvPr id="10" name="Рисунок 9"/>
          <p:cNvPicPr/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505" t="22756" r="1475" b="50423"/>
          <a:stretch/>
        </p:blipFill>
        <p:spPr bwMode="auto">
          <a:xfrm>
            <a:off x="827584" y="4941168"/>
            <a:ext cx="3312368" cy="13182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/>
          <p:cNvPicPr/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891" t="52466" r="7267" b="9130"/>
          <a:stretch/>
        </p:blipFill>
        <p:spPr bwMode="auto">
          <a:xfrm>
            <a:off x="5298686" y="4869160"/>
            <a:ext cx="3528392" cy="18986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80146" y="1314756"/>
            <a:ext cx="80420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 2018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г.                                  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2019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г.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Рисунок 13"/>
          <p:cNvPicPr/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594" t="20376" r="50277" b="30216"/>
          <a:stretch/>
        </p:blipFill>
        <p:spPr bwMode="auto">
          <a:xfrm>
            <a:off x="539552" y="1772816"/>
            <a:ext cx="3711906" cy="29523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Рисунок 14"/>
          <p:cNvPicPr/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593" t="22700" r="52471" b="28722"/>
          <a:stretch/>
        </p:blipFill>
        <p:spPr bwMode="auto">
          <a:xfrm>
            <a:off x="5193759" y="1684088"/>
            <a:ext cx="3528391" cy="29690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53479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31"/>
          <p:cNvSpPr/>
          <p:nvPr/>
        </p:nvSpPr>
        <p:spPr>
          <a:xfrm>
            <a:off x="-9900" y="0"/>
            <a:ext cx="9153900" cy="836712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dirty="0"/>
          </a:p>
        </p:txBody>
      </p:sp>
      <p:pic>
        <p:nvPicPr>
          <p:cNvPr id="11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hape 32"/>
          <p:cNvSpPr txBox="1"/>
          <p:nvPr/>
        </p:nvSpPr>
        <p:spPr>
          <a:xfrm>
            <a:off x="147727" y="68104"/>
            <a:ext cx="5650749" cy="51479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Расходы на перевозку пассажиров, млн. руб.</a:t>
            </a:r>
            <a:endParaRPr lang="ru-RU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955756"/>
              </p:ext>
            </p:extLst>
          </p:nvPr>
        </p:nvGraphicFramePr>
        <p:xfrm>
          <a:off x="107503" y="980728"/>
          <a:ext cx="8939372" cy="5760638"/>
        </p:xfrm>
        <a:graphic>
          <a:graphicData uri="http://schemas.openxmlformats.org/drawingml/2006/table">
            <a:tbl>
              <a:tblPr firstRow="1">
                <a:tableStyleId>{00A15C55-8517-42AA-B614-E9B94910E393}</a:tableStyleId>
              </a:tblPr>
              <a:tblGrid>
                <a:gridCol w="2908120"/>
                <a:gridCol w="1190379"/>
                <a:gridCol w="974064"/>
                <a:gridCol w="1094380"/>
                <a:gridCol w="875504"/>
                <a:gridCol w="1021422"/>
                <a:gridCol w="875503"/>
              </a:tblGrid>
              <a:tr h="59364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baseline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r>
                        <a:rPr lang="ru-RU" sz="11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показателей и статей затрат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2018 г.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FF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2019 г.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Темп роста (</a:t>
                      </a:r>
                      <a:r>
                        <a:rPr lang="ru-RU" sz="11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снижения)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FF"/>
                    </a:solidFill>
                  </a:tcPr>
                </a:tc>
              </a:tr>
              <a:tr h="51944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lang="ru-RU" sz="1100" b="1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Отклонение,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млн. </a:t>
                      </a:r>
                      <a:r>
                        <a:rPr lang="ru-RU" sz="10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руб.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050" b="1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ctr"/>
                      <a:r>
                        <a:rPr lang="ru-RU" sz="105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выполнения плана</a:t>
                      </a:r>
                      <a:endParaRPr lang="ru-RU" sz="105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2019/2018,</a:t>
                      </a:r>
                      <a:br>
                        <a:rPr lang="ru-RU" sz="11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1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FF"/>
                    </a:solidFill>
                  </a:tcPr>
                </a:tc>
              </a:tr>
              <a:tr h="37972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baseline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Расходы </a:t>
                      </a:r>
                      <a:r>
                        <a:rPr lang="ru-RU" sz="1200" b="1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перевозку пассажиров</a:t>
                      </a:r>
                      <a:endParaRPr lang="ru-RU" sz="1200" b="1" i="0" u="none" strike="noStrike" baseline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14 038,9</a:t>
                      </a:r>
                      <a:endParaRPr lang="ru-RU" sz="1100" b="1" i="0" u="none" strike="noStrike" baseline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15 400,5</a:t>
                      </a:r>
                      <a:endParaRPr lang="ru-RU" sz="1100" b="1" i="0" u="none" strike="noStrike" baseline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15 706,7</a:t>
                      </a:r>
                      <a:endParaRPr lang="ru-RU" sz="1100" b="1" i="0" u="none" strike="noStrike" baseline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306,2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102,0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+11,9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FFCC"/>
                    </a:solidFill>
                  </a:tcPr>
                </a:tc>
              </a:tr>
              <a:tr h="24577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Материальные затраты, в </a:t>
                      </a:r>
                      <a:r>
                        <a:rPr lang="ru-RU" sz="11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том числе:</a:t>
                      </a:r>
                      <a:endParaRPr lang="ru-RU" sz="11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2 304,8</a:t>
                      </a:r>
                      <a:endParaRPr lang="ru-RU" sz="11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2 794,2</a:t>
                      </a:r>
                      <a:endParaRPr lang="ru-RU" sz="11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2 780,1</a:t>
                      </a:r>
                      <a:endParaRPr lang="ru-RU" sz="11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-14,1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99,5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+20,6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4577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i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Электроэнергия</a:t>
                      </a:r>
                      <a:endParaRPr lang="ru-RU" sz="10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1 364,2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1 510,6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1 506,2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-4,4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99,7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+10,4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30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i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Автомобильное топливо и смазочные материалы</a:t>
                      </a:r>
                      <a:endParaRPr lang="ru-RU" sz="10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60,7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80,6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81,0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+33,5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128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i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Материалы и запасные части</a:t>
                      </a:r>
                      <a:endParaRPr lang="ru-RU" sz="10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699,5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997,9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985,2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-12,7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98,7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+40,8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658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i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 материальные затраты (теплоэнергия</a:t>
                      </a:r>
                      <a:r>
                        <a:rPr lang="ru-RU" sz="1000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газ, вода</a:t>
                      </a:r>
                      <a:r>
                        <a:rPr lang="ru-RU" sz="1000" i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0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180,4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205,0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207,7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2,7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101,3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+15,1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2261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Затраты на оплату труда</a:t>
                      </a:r>
                      <a:endParaRPr lang="ru-RU" sz="11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6 739,3</a:t>
                      </a:r>
                      <a:endParaRPr lang="ru-RU" sz="11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7 372,7</a:t>
                      </a:r>
                      <a:endParaRPr lang="ru-RU" sz="11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7 367,0</a:t>
                      </a:r>
                      <a:endParaRPr lang="ru-RU" sz="11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-5,7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99,9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+9,3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4577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Начисления страховых взносов</a:t>
                      </a:r>
                      <a:endParaRPr lang="ru-RU" sz="11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2 075,4</a:t>
                      </a:r>
                      <a:endParaRPr lang="ru-RU" sz="11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2 279,3</a:t>
                      </a:r>
                      <a:endParaRPr lang="ru-RU" sz="11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2 271,4</a:t>
                      </a:r>
                      <a:endParaRPr lang="ru-RU" sz="11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-7,9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99,7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+9,4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4577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Амортизация основных фондов</a:t>
                      </a:r>
                      <a:endParaRPr lang="ru-RU" sz="11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1 892,1</a:t>
                      </a:r>
                      <a:endParaRPr lang="ru-RU" sz="11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1 667,5</a:t>
                      </a:r>
                      <a:endParaRPr lang="ru-RU" sz="11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2 050,0</a:t>
                      </a:r>
                      <a:endParaRPr lang="ru-RU" sz="11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382,5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122,9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+8,3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4577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 расходы, из них</a:t>
                      </a:r>
                      <a:endParaRPr lang="ru-RU" sz="11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1 027,3</a:t>
                      </a:r>
                      <a:endParaRPr lang="ru-RU" sz="11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1 286,8</a:t>
                      </a:r>
                      <a:endParaRPr lang="ru-RU" sz="11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1 238,2</a:t>
                      </a:r>
                      <a:endParaRPr lang="ru-RU" sz="11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-48,6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96,2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+20,5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27344">
                <a:tc>
                  <a:txBody>
                    <a:bodyPr/>
                    <a:lstStyle/>
                    <a:p>
                      <a:pPr lvl="1" algn="l" fontAlgn="ctr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Капитальные и текущие </a:t>
                      </a:r>
                      <a:r>
                        <a:rPr lang="ru-RU" sz="105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ремонты, в </a:t>
                      </a:r>
                      <a:r>
                        <a:rPr lang="ru-RU" sz="1050" u="none" strike="noStrike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т.ч</a:t>
                      </a:r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.:</a:t>
                      </a:r>
                      <a:endParaRPr lang="ru-RU" sz="105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366,5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503,0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543,2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40,2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108,0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+48,2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204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i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Капитальный ремонт подвижного состава</a:t>
                      </a:r>
                      <a:endParaRPr lang="ru-RU" sz="10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165,3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183,1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190,3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7,2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103,9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+15,1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901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i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Капитальный ремонт </a:t>
                      </a:r>
                      <a:r>
                        <a:rPr lang="ru-RU" sz="1000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инфраструктуры</a:t>
                      </a:r>
                      <a:endParaRPr lang="ru-RU" sz="10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201,1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319,9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352,9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33,1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110,3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+75,5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45778">
                <a:tc>
                  <a:txBody>
                    <a:bodyPr/>
                    <a:lstStyle/>
                    <a:p>
                      <a:pPr lvl="1" algn="l" fontAlgn="ctr"/>
                      <a:r>
                        <a:rPr lang="ru-RU" sz="105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Налоги</a:t>
                      </a:r>
                      <a:endParaRPr lang="ru-RU" sz="105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2,8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7,2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3,5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-3,6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49,1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+24,7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45778">
                <a:tc>
                  <a:txBody>
                    <a:bodyPr/>
                    <a:lstStyle/>
                    <a:p>
                      <a:pPr lvl="1" algn="l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Обязательное страхование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65,7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72,9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65,5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-7,4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89,9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-0,3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45778">
                <a:tc>
                  <a:txBody>
                    <a:bodyPr/>
                    <a:lstStyle/>
                    <a:p>
                      <a:pPr lvl="1" algn="l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 работы, услуги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573,5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692,9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615,7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-77,3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88,9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+7,3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9625">
                <a:tc>
                  <a:txBody>
                    <a:bodyPr/>
                    <a:lstStyle/>
                    <a:p>
                      <a:pPr lvl="1" algn="l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Расходы на демонтаж трамвайных путей</a:t>
                      </a:r>
                      <a:r>
                        <a:rPr lang="ru-RU" sz="105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(концессия)</a:t>
                      </a:r>
                      <a:endParaRPr lang="ru-RU" sz="1050" b="0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18,8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10,8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10,2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-0,6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94,5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+45,6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4656017" y="316568"/>
            <a:ext cx="2133600" cy="365125"/>
          </a:xfrm>
        </p:spPr>
        <p:txBody>
          <a:bodyPr/>
          <a:lstStyle/>
          <a:p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Слайд </a:t>
            </a:r>
            <a:fld id="{B19B0651-EE4F-4900-A07F-96A6BFA9D0F0}" type="slidenum">
              <a:rPr lang="ru-RU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pPr/>
              <a:t>8</a:t>
            </a:fld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476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31"/>
          <p:cNvSpPr/>
          <p:nvPr/>
        </p:nvSpPr>
        <p:spPr>
          <a:xfrm>
            <a:off x="0" y="0"/>
            <a:ext cx="9153900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ru-RU" dirty="0" smtClean="0"/>
              <a:t> </a:t>
            </a:r>
            <a:endParaRPr dirty="0"/>
          </a:p>
        </p:txBody>
      </p:sp>
      <p:pic>
        <p:nvPicPr>
          <p:cNvPr id="8" name="Shape 3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32"/>
          <p:cNvSpPr txBox="1"/>
          <p:nvPr/>
        </p:nvSpPr>
        <p:spPr>
          <a:xfrm>
            <a:off x="0" y="30681"/>
            <a:ext cx="5650749" cy="71617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Прочие доходы и расходы, млн. </a:t>
            </a:r>
            <a:r>
              <a:rPr lang="ru-RU" b="1" i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уб.</a:t>
            </a:r>
            <a:endParaRPr lang="ru-RU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2823232"/>
              </p:ext>
            </p:extLst>
          </p:nvPr>
        </p:nvGraphicFramePr>
        <p:xfrm>
          <a:off x="251520" y="1052735"/>
          <a:ext cx="8712969" cy="5334935"/>
        </p:xfrm>
        <a:graphic>
          <a:graphicData uri="http://schemas.openxmlformats.org/drawingml/2006/table">
            <a:tbl>
              <a:tblPr firstRow="1">
                <a:tableStyleId>{93296810-A885-4BE3-A3E7-6D5BEEA58F35}</a:tableStyleId>
              </a:tblPr>
              <a:tblGrid>
                <a:gridCol w="2952328"/>
                <a:gridCol w="1440160"/>
                <a:gridCol w="1152128"/>
                <a:gridCol w="1152128"/>
                <a:gridCol w="1080120"/>
                <a:gridCol w="936105"/>
              </a:tblGrid>
              <a:tr h="43204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показателей </a:t>
                      </a:r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 </a:t>
                      </a:r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статей затрат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2018 г.</a:t>
                      </a:r>
                    </a:p>
                  </a:txBody>
                  <a:tcPr marL="9525" marR="9525" marT="9525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2019 г.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Темп роста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2019/2018,</a:t>
                      </a:r>
                    </a:p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45355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</a:t>
                      </a:r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выполнения </a:t>
                      </a:r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плана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6785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 доходы, из них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436,8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372,1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615,1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165,3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+40,8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54922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i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доходы от прочих видов деятельности</a:t>
                      </a:r>
                      <a:endParaRPr lang="ru-RU" sz="14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206,3</a:t>
                      </a:r>
                      <a:endParaRPr lang="ru-RU" sz="14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201,6</a:t>
                      </a:r>
                      <a:endParaRPr lang="ru-RU" sz="14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203,4</a:t>
                      </a:r>
                      <a:endParaRPr lang="ru-RU" sz="14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-1,4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323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i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иные прочие (внереализационные  и операционные) доходы</a:t>
                      </a:r>
                      <a:endParaRPr lang="ru-RU" sz="14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230,5</a:t>
                      </a:r>
                      <a:endParaRPr lang="ru-RU" sz="14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170,5</a:t>
                      </a:r>
                      <a:endParaRPr lang="ru-RU" sz="14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411,7</a:t>
                      </a:r>
                      <a:endParaRPr lang="ru-RU" sz="14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241,4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+78,6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5688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 расходы, из них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248,7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224,7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339,7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151,2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+36,6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7061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i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расходы на социальные нужды</a:t>
                      </a:r>
                      <a:endParaRPr lang="ru-RU" sz="14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92,4</a:t>
                      </a:r>
                      <a:endParaRPr lang="ru-RU" sz="14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115,0</a:t>
                      </a:r>
                      <a:endParaRPr lang="ru-RU" sz="14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120,9</a:t>
                      </a:r>
                      <a:endParaRPr lang="ru-RU" sz="14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105,1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+30,7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7858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i="1" u="none" strike="noStrike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 (внереализационные,                                             операционные) расходы</a:t>
                      </a:r>
                      <a:endParaRPr lang="ru-RU" sz="1400" i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156,3</a:t>
                      </a:r>
                      <a:endParaRPr lang="ru-RU" sz="14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109,7</a:t>
                      </a:r>
                      <a:endParaRPr lang="ru-RU" sz="14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218,8</a:t>
                      </a:r>
                      <a:endParaRPr lang="ru-RU" sz="14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199,5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+40,0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6792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Финансовый результат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188,0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147,4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275,4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186,8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+46,5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4555879" y="274637"/>
            <a:ext cx="2133600" cy="365125"/>
          </a:xfrm>
        </p:spPr>
        <p:txBody>
          <a:bodyPr/>
          <a:lstStyle/>
          <a:p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Слайд </a:t>
            </a:r>
            <a:fld id="{B19B0651-EE4F-4900-A07F-96A6BFA9D0F0}" type="slidenum">
              <a:rPr lang="ru-RU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pPr/>
              <a:t>9</a:t>
            </a:fld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2937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11826</TotalTime>
  <Words>1779</Words>
  <Application>Microsoft Office PowerPoint</Application>
  <PresentationFormat>Экран (4:3)</PresentationFormat>
  <Paragraphs>788</Paragraphs>
  <Slides>20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Майорова Анна Александровна</dc:creator>
  <cp:lastModifiedBy>Скиць Екатерина Викторовна</cp:lastModifiedBy>
  <cp:revision>793</cp:revision>
  <cp:lastPrinted>2020-04-13T06:19:15Z</cp:lastPrinted>
  <dcterms:created xsi:type="dcterms:W3CDTF">2016-04-12T05:58:00Z</dcterms:created>
  <dcterms:modified xsi:type="dcterms:W3CDTF">2020-04-22T09:33:11Z</dcterms:modified>
</cp:coreProperties>
</file>